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56" r:id="rId4"/>
    <p:sldId id="258" r:id="rId5"/>
    <p:sldId id="271" r:id="rId6"/>
    <p:sldId id="270" r:id="rId7"/>
    <p:sldId id="266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B744A-5D76-49FE-B9E9-AEE954B3CEF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3032-C6DC-423F-BDBD-3C887FDD43E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2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B362D-AC12-EF44-74F1-4C26DC7D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9A16A-7A4D-C5EF-E641-B441B2486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A5404-6FF5-841A-089A-0BFE1C69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EA2D38-F38B-7386-88D6-131BF87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5C46C-FF7A-9091-557C-AED69FBB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39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A78E6-A38A-70ED-C0D2-2AF8455E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4EB5C-6DCE-F7A4-0376-CDA8B2C23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95BEB-659F-8EF0-0D5D-939C9808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25CE9D-EC9E-810C-6924-984D8B10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D4AB1-1916-FADB-A50B-0D5474D7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07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C06BCD-7C9B-C526-4140-07E62351A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6F9667-8205-1E0D-5100-BDA3FF061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91240-EEDA-CFEA-F14B-5F1F3F5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5D927-3834-86C1-CF57-2EC0F4D7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5B6352-8918-3457-D761-63833A4A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7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C1B57-77C7-7CF9-9E2F-A2F7C554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2E2EC-EED6-2EAE-07C3-982A23C6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7BF6E-B68D-529F-CDED-12912C4F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9042C-7339-E537-1453-E8A0D239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D4A8D3-4553-A963-8A4F-A0F93248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27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2CFFC-C927-1745-79E4-D2C7ABEF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4F1854-F286-D5CD-04B6-02675BB0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AC597-EE8E-5E33-036E-6AFC33E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A144C-D2D3-621B-9B03-BA70E5FE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11D9A-9BBF-D76A-105D-E0D43393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65F4F-1806-3A9C-A4EB-ACC5AC2E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68480-B9E8-6813-4189-B241F3202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13D30D-D760-6EE1-9B5A-A149963EC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4D11D7-DE09-08C8-2007-CCB88AA7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8E70B9-ED76-57EC-C9B0-47363CEA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1D0D64-B49F-A808-65EA-CA451D40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32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A03CA-5081-87BB-42E3-95442D93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5824B-47F5-8294-0AF5-0B0B5CAB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F18563-23B0-0204-1411-0DC6D978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6DE7E6-B15D-6A47-0355-73728E965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4EC6FF-C153-92D8-C93C-0C73ED40D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219202-4926-2479-227F-1853DE9F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B3829-C07A-3C89-5A8D-47EF3FDA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BBBC9D-C955-31E2-7133-65C3645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32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6E58-8CD5-4D8D-C628-8602F72D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CAC10-11C4-8581-2C21-C5173BDA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21F356-C07E-F620-29FC-B60EC358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CC9394-802E-0AE0-58FA-5A33B056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10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F70279-0B33-E858-E60A-A24186F8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5DE8F3-8063-71F3-5BAA-FF88A43D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C5EB78-1B9C-7F5D-FEA4-524BD994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1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95E17-A03C-CB6D-BB4B-709DEC68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21A4A-D39F-037F-8240-5F069B1B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D11C82-461E-01E5-B383-0F8E1B25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E7FD61-9E2B-4BF1-1BBD-9192BE4F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03879D-1E9E-B9DD-4FEC-82BDD41D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50391-E553-B1FE-63F5-45BACC22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3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29CDE-CB50-8625-1192-2912155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29291D-52AB-6EDA-938B-A85E2947C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67AC5-DC3D-AC21-1D7A-2CF3A179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794242-2FC7-44D9-FCFE-158FABE1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581A50-CEFE-D6FC-42AD-8B403C26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6A690-FEDB-486C-C699-2A5A531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4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F84B17-F798-25FC-EC63-90DFD6D3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45756B-5F56-A419-9F57-51D3313A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82003-BD21-506A-DAF1-3E8A62175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7EE97-727D-47E0-A0C9-F3586F63A2ED}" type="datetimeFigureOut">
              <a:rPr lang="es-CL" smtClean="0"/>
              <a:t>04-11-2024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A2BF6-D0B2-A8A2-70FC-C77F1B874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28D1C-A9B8-930C-FBE1-03A71F761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A9259-46F7-4482-9779-6BDA252960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Excel_Worksheet1.xlsx"/><Relationship Id="rId12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png"/><Relationship Id="rId5" Type="http://schemas.openxmlformats.org/officeDocument/2006/relationships/package" Target="../embeddings/Microsoft_Excel_Worksheet.xlsx"/><Relationship Id="rId10" Type="http://schemas.openxmlformats.org/officeDocument/2006/relationships/image" Target="../media/image9.emf"/><Relationship Id="rId4" Type="http://schemas.openxmlformats.org/officeDocument/2006/relationships/image" Target="../media/image6.png"/><Relationship Id="rId9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E95026-AF6E-5DE3-3E22-8A595F1A33F7}"/>
              </a:ext>
            </a:extLst>
          </p:cNvPr>
          <p:cNvSpPr txBox="1"/>
          <p:nvPr/>
        </p:nvSpPr>
        <p:spPr>
          <a:xfrm>
            <a:off x="7555978" y="800388"/>
            <a:ext cx="3354636" cy="953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6000" b="0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6000" kern="1200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7C8218-6AC7-39CC-584F-8CCACC812E6C}"/>
              </a:ext>
            </a:extLst>
          </p:cNvPr>
          <p:cNvSpPr txBox="1"/>
          <p:nvPr/>
        </p:nvSpPr>
        <p:spPr>
          <a:xfrm>
            <a:off x="7555978" y="1774145"/>
            <a:ext cx="39762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José Ignacio Toro de la Fuente,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r>
              <a:rPr lang="es-MX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Gerente Equipos, Maquinaria y Logística.</a:t>
            </a:r>
            <a:br>
              <a:rPr lang="es-MX" sz="2400" dirty="0">
                <a:solidFill>
                  <a:schemeClr val="bg1"/>
                </a:solidFill>
              </a:rPr>
            </a:b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Constructora Bravo Izquierdo</a:t>
            </a:r>
            <a:endParaRPr lang="es-CL" sz="2400" dirty="0">
              <a:solidFill>
                <a:schemeClr val="bg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5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36C67-5DA9-023A-02DB-00007161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05" y="928065"/>
            <a:ext cx="10515600" cy="5521683"/>
          </a:xfrm>
        </p:spPr>
        <p:txBody>
          <a:bodyPr>
            <a:normAutofit lnSpcReduction="10000"/>
          </a:bodyPr>
          <a:lstStyle/>
          <a:p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Plataforma web (responsiva), para la Administración de arriendos y servicios </a:t>
            </a:r>
            <a:r>
              <a:rPr lang="es-CL" sz="32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centralizada</a:t>
            </a:r>
            <a:endParaRPr lang="es-CL" sz="3600" u="sng" dirty="0">
              <a:solidFill>
                <a:schemeClr val="tx2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BI es la única empresa con versión Corporativa </a:t>
            </a:r>
          </a:p>
          <a:p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Hemos desarrollado conjuntamente módulos y mejoras adicionales en Logística:</a:t>
            </a:r>
          </a:p>
          <a:p>
            <a:pPr lvl="2"/>
            <a:r>
              <a:rPr lang="es-C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Solicitudes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de arriendos y servicios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digitalizados B2B </a:t>
            </a:r>
          </a:p>
          <a:p>
            <a:pPr lvl="2"/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Kardex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, para la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transferencia de Cargos y EPP</a:t>
            </a:r>
          </a:p>
          <a:p>
            <a:pPr lvl="2"/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Integración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con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Iconstruye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para carga de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OC desde ADAM</a:t>
            </a:r>
          </a:p>
          <a:p>
            <a:pPr lvl="2"/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Integración 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Power BI GAM,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mediante API se obtiene actualización diaria</a:t>
            </a:r>
            <a:endParaRPr lang="es-CL" sz="2400" b="1" dirty="0">
              <a:solidFill>
                <a:schemeClr val="tx2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2"/>
            <a:endParaRPr lang="es-CL" sz="2400" b="1" dirty="0">
              <a:solidFill>
                <a:schemeClr val="tx2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 desarrollo: módulo Gestión de Convenios de Adquisiciones </a:t>
            </a:r>
            <a:r>
              <a:rPr lang="es-CL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Actualmente en marcha blanca)</a:t>
            </a:r>
          </a:p>
          <a:p>
            <a:pPr lvl="2"/>
            <a:r>
              <a:rPr lang="es-C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Digitalización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formatos únicos de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Convenios B2B 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 Proveedores</a:t>
            </a:r>
          </a:p>
          <a:p>
            <a:pPr lvl="2"/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Automatización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de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Cuadros Comparativos </a:t>
            </a:r>
          </a:p>
          <a:p>
            <a:pPr lvl="2"/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Visualización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Fichas técnicas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web en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Cuadros Comparativos</a:t>
            </a:r>
          </a:p>
          <a:p>
            <a:pPr lvl="2"/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Integración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con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Iconstruye</a:t>
            </a:r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para carga de </a:t>
            </a:r>
            <a:r>
              <a:rPr lang="es-C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OC desde ADAM</a:t>
            </a:r>
          </a:p>
          <a:p>
            <a:pPr lvl="1"/>
            <a:endParaRPr lang="es-CL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F2DF92-DE2F-E8D7-C6D9-4ABE42469F35}"/>
              </a:ext>
            </a:extLst>
          </p:cNvPr>
          <p:cNvSpPr txBox="1"/>
          <p:nvPr/>
        </p:nvSpPr>
        <p:spPr>
          <a:xfrm>
            <a:off x="2137170" y="219720"/>
            <a:ext cx="757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u="sng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Inicio Centralización Octubre de 2018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C0E429-F0D2-24A0-609A-6E1CBA75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551" y="67495"/>
            <a:ext cx="1500190" cy="6000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083843-F7DE-4BCA-A0E9-0A708D0F0021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7EB4CC-2176-23B0-B784-5A05DD55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47" y="6419677"/>
            <a:ext cx="2156707" cy="438323"/>
          </a:xfrm>
          <a:prstGeom prst="rect">
            <a:avLst/>
          </a:prstGeom>
        </p:spPr>
      </p:pic>
      <p:pic>
        <p:nvPicPr>
          <p:cNvPr id="1026" name="Picture 2" descr="Bravo Izquierdo constructora - Hidroservice">
            <a:extLst>
              <a:ext uri="{FF2B5EF4-FFF2-40B4-BE49-F238E27FC236}">
                <a16:creationId xmlns:a16="http://schemas.microsoft.com/office/drawing/2014/main" id="{3A8F085A-B208-1719-F7C9-3CA4EB29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47" y="590182"/>
            <a:ext cx="150019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9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E000E47-D7A2-FD3A-DF3D-4EEB28F4C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494347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Solicitudes de Arriendos y Servicios centralizadas en GAM, con envío automático a solicitantes y proveedores </a:t>
            </a:r>
            <a:r>
              <a:rPr lang="es-ES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asignados</a:t>
            </a:r>
          </a:p>
          <a:p>
            <a:pPr algn="l"/>
            <a:endParaRPr lang="es-ES" sz="3200" b="1" i="0" dirty="0">
              <a:solidFill>
                <a:srgbClr val="404040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</a:t>
            </a:r>
            <a:r>
              <a:rPr lang="es-C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nventarios de proveedores en Tiempo Real</a:t>
            </a:r>
          </a:p>
          <a:p>
            <a:pPr algn="l"/>
            <a:endParaRPr lang="es-CL" sz="3200" b="1" i="0" dirty="0">
              <a:solidFill>
                <a:srgbClr val="404040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Emisión de Estados de Pago a proveedores (7 </a:t>
            </a:r>
            <a:r>
              <a:rPr lang="es-ES" sz="32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clicks</a:t>
            </a:r>
            <a:r>
              <a:rPr lang="es-ES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</a:t>
            </a:r>
          </a:p>
          <a:p>
            <a:pPr algn="l"/>
            <a:endParaRPr lang="es-ES" sz="3200" b="1" i="0" dirty="0">
              <a:solidFill>
                <a:srgbClr val="404040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5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Control Digital Entrega y </a:t>
            </a:r>
            <a:r>
              <a:rPr lang="es-ES" sz="35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Devolución</a:t>
            </a:r>
            <a:r>
              <a:rPr lang="es-ES" sz="35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de cargos herramientas al personal de terreno con firmas</a:t>
            </a:r>
          </a:p>
          <a:p>
            <a:pPr algn="l"/>
            <a:endParaRPr lang="es-ES" sz="3200" b="1" i="0" dirty="0">
              <a:solidFill>
                <a:srgbClr val="404040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Digitalización entrega EPP con firma del trabajador</a:t>
            </a:r>
            <a:endParaRPr lang="es-CL" sz="3200" dirty="0">
              <a:solidFill>
                <a:schemeClr val="tx2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A369320E-F054-9EB8-8AD2-6EB3D2A81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417194"/>
            <a:ext cx="8582024" cy="69421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Centralización Logística </a:t>
            </a:r>
            <a:r>
              <a:rPr lang="es-CL" sz="3600" b="1" dirty="0">
                <a:solidFill>
                  <a:srgbClr val="C00000"/>
                </a:solidFill>
              </a:rPr>
              <a:t>GAM-BI</a:t>
            </a:r>
            <a:endParaRPr lang="es-CL" sz="4000" b="1" dirty="0">
              <a:solidFill>
                <a:srgbClr val="C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84542B-F2C3-C7CF-CE24-F6475D2D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79992"/>
            <a:ext cx="1500190" cy="600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A723A7-2F85-5810-2237-5BF326C7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2" y="6419677"/>
            <a:ext cx="2156707" cy="4383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71A553-D661-513C-EBFC-E69E0314CC93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Bravo Izquierdo constructora - Hidroservice">
            <a:extLst>
              <a:ext uri="{FF2B5EF4-FFF2-40B4-BE49-F238E27FC236}">
                <a16:creationId xmlns:a16="http://schemas.microsoft.com/office/drawing/2014/main" id="{2BAEB3AE-D319-62E6-CF26-E722E945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54" y="597057"/>
            <a:ext cx="1900765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8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186A80C-3B2D-0480-1470-68EA17FA6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1" y="1007030"/>
            <a:ext cx="3657575" cy="327715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700E215-2E01-107F-31E0-97F8643D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0451"/>
            <a:ext cx="9144000" cy="554037"/>
          </a:xfrm>
        </p:spPr>
        <p:txBody>
          <a:bodyPr>
            <a:noAutofit/>
          </a:bodyPr>
          <a:lstStyle/>
          <a:p>
            <a:pPr algn="l"/>
            <a:r>
              <a:rPr lang="es-CL" sz="4000" dirty="0"/>
              <a:t>Números respecto de la Centralización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3D4F6E-FCA7-BFFF-5B1B-09D3A2C1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10" y="0"/>
            <a:ext cx="1500190" cy="6000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E32BD87-D9A3-106B-4659-3EBDB44AA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79" y="1790422"/>
            <a:ext cx="2620889" cy="3277156"/>
          </a:xfrm>
          <a:prstGeom prst="rect">
            <a:avLst/>
          </a:prstGeom>
        </p:spPr>
      </p:pic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EDE47171-A389-86E4-3B7D-37318DE31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07324"/>
              </p:ext>
            </p:extLst>
          </p:nvPr>
        </p:nvGraphicFramePr>
        <p:xfrm>
          <a:off x="4127500" y="5666700"/>
          <a:ext cx="3712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819525" imgH="609600" progId="Excel.Sheet.12">
                  <p:embed/>
                </p:oleObj>
              </mc:Choice>
              <mc:Fallback>
                <p:oleObj name="Worksheet" r:id="rId5" imgW="3819525" imgH="609600" progId="Excel.Sheet.12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EDE47171-A389-86E4-3B7D-37318DE31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0" y="5666700"/>
                        <a:ext cx="37124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EA0AA781-4B72-C4C0-E7C8-D5FFCCA96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99371"/>
              </p:ext>
            </p:extLst>
          </p:nvPr>
        </p:nvGraphicFramePr>
        <p:xfrm>
          <a:off x="49940" y="5666701"/>
          <a:ext cx="3961075" cy="733425"/>
        </p:xfrm>
        <a:graphic>
          <a:graphicData uri="http://schemas.openxmlformats.org/drawingml/2006/table">
            <a:tbl>
              <a:tblPr/>
              <a:tblGrid>
                <a:gridCol w="3961075">
                  <a:extLst>
                    <a:ext uri="{9D8B030D-6E8A-4147-A177-3AD203B41FA5}">
                      <a16:colId xmlns:a16="http://schemas.microsoft.com/office/drawing/2014/main" val="2086011853"/>
                    </a:ext>
                  </a:extLst>
                </a:gridCol>
              </a:tblGrid>
              <a:tr h="4423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2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&gt; 9.000 Estados de Pago Emitidos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66566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Aprobados por los proveedores y Regularizados con 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47182"/>
                  </a:ext>
                </a:extLst>
              </a:tr>
            </a:tbl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BD905879-6876-66F2-A58A-B25F0D605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82373"/>
              </p:ext>
            </p:extLst>
          </p:nvPr>
        </p:nvGraphicFramePr>
        <p:xfrm>
          <a:off x="4127500" y="1007030"/>
          <a:ext cx="371244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819525" imgH="609600" progId="Excel.Sheet.12">
                  <p:embed/>
                </p:oleObj>
              </mc:Choice>
              <mc:Fallback>
                <p:oleObj name="Worksheet" r:id="rId7" imgW="3819525" imgH="609600" progId="Excel.Sheet.12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BD905879-6876-66F2-A58A-B25F0D6050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7500" y="1007030"/>
                        <a:ext cx="3712449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C84CFB5-06D8-824C-E311-07AB0553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80182"/>
              </p:ext>
            </p:extLst>
          </p:nvPr>
        </p:nvGraphicFramePr>
        <p:xfrm>
          <a:off x="8042858" y="1880711"/>
          <a:ext cx="3657575" cy="4775928"/>
        </p:xfrm>
        <a:graphic>
          <a:graphicData uri="http://schemas.openxmlformats.org/drawingml/2006/table">
            <a:tbl>
              <a:tblPr/>
              <a:tblGrid>
                <a:gridCol w="268844">
                  <a:extLst>
                    <a:ext uri="{9D8B030D-6E8A-4147-A177-3AD203B41FA5}">
                      <a16:colId xmlns:a16="http://schemas.microsoft.com/office/drawing/2014/main" val="2874240239"/>
                    </a:ext>
                  </a:extLst>
                </a:gridCol>
                <a:gridCol w="1580540">
                  <a:extLst>
                    <a:ext uri="{9D8B030D-6E8A-4147-A177-3AD203B41FA5}">
                      <a16:colId xmlns:a16="http://schemas.microsoft.com/office/drawing/2014/main" val="3158248012"/>
                    </a:ext>
                  </a:extLst>
                </a:gridCol>
                <a:gridCol w="1287847">
                  <a:extLst>
                    <a:ext uri="{9D8B030D-6E8A-4147-A177-3AD203B41FA5}">
                      <a16:colId xmlns:a16="http://schemas.microsoft.com/office/drawing/2014/main" val="108128226"/>
                    </a:ext>
                  </a:extLst>
                </a:gridCol>
                <a:gridCol w="520344">
                  <a:extLst>
                    <a:ext uri="{9D8B030D-6E8A-4147-A177-3AD203B41FA5}">
                      <a16:colId xmlns:a16="http://schemas.microsoft.com/office/drawing/2014/main" val="68541349"/>
                    </a:ext>
                  </a:extLst>
                </a:gridCol>
              </a:tblGrid>
              <a:tr h="166068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Ranking Productos y Servicios 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27569"/>
                  </a:ext>
                </a:extLst>
              </a:tr>
              <a:tr h="132855">
                <a:tc>
                  <a:txBody>
                    <a:bodyPr/>
                    <a:lstStyle/>
                    <a:p>
                      <a:pPr algn="l" fontAlgn="ctr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Total facturado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C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           1.419.392.281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26851"/>
                  </a:ext>
                </a:extLst>
              </a:tr>
              <a:tr h="192157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Benchmark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Minicargador / accesorios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224.851.950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38350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Excavadoras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102.011.750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68318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Instalaciones móviles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99.178.029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19310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Hormigón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65.118.292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330140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Generadores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54.464.556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59231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Alza Hombre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30.690.000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27204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Htas. Eléctricas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30.359.468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71957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Perforación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28.001.397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81664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Demolición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27.863.141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37758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Compactadores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27.377.576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21382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Hidrolavado - Aseo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20.029.812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11693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Grúas Horquilla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17.724.500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24599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Topografía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12.778.967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40721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Carpintería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  7.579.208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44618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Bombas agua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  6.808.361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39075"/>
                  </a:ext>
                </a:extLst>
              </a:tr>
              <a:tr h="129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Sub 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754.837.007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17683"/>
                  </a:ext>
                </a:extLst>
              </a:tr>
              <a:tr h="19215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Ahorro del período según % Benchmark: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                     445.353.834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05747"/>
                  </a:ext>
                </a:extLst>
              </a:tr>
              <a:tr h="99641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2879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Fletes y Escombros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344.112.865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299280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Varios Arriendos y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265.478.324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13189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Grúas Auxiliares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47.379.335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912868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Miniexcavadoras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7.584.750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924422"/>
                  </a:ext>
                </a:extLst>
              </a:tr>
              <a:tr h="116248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664.555.274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78207"/>
                  </a:ext>
                </a:extLst>
              </a:tr>
              <a:tr h="96078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601446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período Centralización: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1.419.392.281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228910"/>
                  </a:ext>
                </a:extLst>
              </a:tr>
            </a:tbl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0CBECF73-ED9A-2053-ACC6-519926E6F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87130"/>
              </p:ext>
            </p:extLst>
          </p:nvPr>
        </p:nvGraphicFramePr>
        <p:xfrm>
          <a:off x="7904734" y="1007030"/>
          <a:ext cx="3933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3933825" imgH="742950" progId="Excel.Sheet.12">
                  <p:embed/>
                </p:oleObj>
              </mc:Choice>
              <mc:Fallback>
                <p:oleObj name="Worksheet" r:id="rId9" imgW="3933825" imgH="742950" progId="Excel.Sheet.12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0CBECF73-ED9A-2053-ACC6-519926E6F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04734" y="1007030"/>
                        <a:ext cx="39338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7256BBDE-6B22-95FE-21D4-010FC2A58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61653"/>
              </p:ext>
            </p:extLst>
          </p:nvPr>
        </p:nvGraphicFramePr>
        <p:xfrm>
          <a:off x="49940" y="4438354"/>
          <a:ext cx="3961076" cy="733425"/>
        </p:xfrm>
        <a:graphic>
          <a:graphicData uri="http://schemas.openxmlformats.org/drawingml/2006/table">
            <a:tbl>
              <a:tblPr/>
              <a:tblGrid>
                <a:gridCol w="3961076">
                  <a:extLst>
                    <a:ext uri="{9D8B030D-6E8A-4147-A177-3AD203B41FA5}">
                      <a16:colId xmlns:a16="http://schemas.microsoft.com/office/drawing/2014/main" val="2466399317"/>
                    </a:ext>
                  </a:extLst>
                </a:gridCol>
              </a:tblGrid>
              <a:tr h="420123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172 Proveedores Vigentes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224"/>
                  </a:ext>
                </a:extLst>
              </a:tr>
              <a:tr h="3133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 277 proveedores en convenios en 6 años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04765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6A3B046-35E3-7DF9-36FD-EB2215722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30" y="6427549"/>
            <a:ext cx="2156707" cy="4383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C1AAC9-A3D6-6D1D-193B-A23C18449485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Bravo Izquierdo constructora - Hidroservice">
            <a:extLst>
              <a:ext uri="{FF2B5EF4-FFF2-40B4-BE49-F238E27FC236}">
                <a16:creationId xmlns:a16="http://schemas.microsoft.com/office/drawing/2014/main" id="{BBEF8282-0C7A-FE16-CF56-F1FB5C9B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54" y="577186"/>
            <a:ext cx="150019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5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186A80C-3B2D-0480-1470-68EA17FA6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38" y="867692"/>
            <a:ext cx="6247656" cy="559784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700E215-2E01-107F-31E0-97F8643D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127"/>
            <a:ext cx="9144000" cy="554037"/>
          </a:xfrm>
        </p:spPr>
        <p:txBody>
          <a:bodyPr>
            <a:noAutofit/>
          </a:bodyPr>
          <a:lstStyle/>
          <a:p>
            <a:pPr algn="l"/>
            <a:r>
              <a:rPr lang="es-CL" sz="4000" dirty="0"/>
              <a:t>Números respecto de la Centralización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3D4F6E-FCA7-BFFF-5B1B-09D3A2C1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10" y="0"/>
            <a:ext cx="1500190" cy="6000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7958A83-A844-A14B-32BB-B63730BFB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32" y="6448873"/>
            <a:ext cx="2156707" cy="4383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0C07C8-A430-E68B-0513-3A2482105C30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Bravo Izquierdo constructora - Hidroservice">
            <a:extLst>
              <a:ext uri="{FF2B5EF4-FFF2-40B4-BE49-F238E27FC236}">
                <a16:creationId xmlns:a16="http://schemas.microsoft.com/office/drawing/2014/main" id="{814C454A-696C-6680-7395-917B35EF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50" y="625783"/>
            <a:ext cx="150019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3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1700E215-2E01-107F-31E0-97F8643D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72" y="1165488"/>
            <a:ext cx="9144000" cy="554037"/>
          </a:xfrm>
        </p:spPr>
        <p:txBody>
          <a:bodyPr>
            <a:noAutofit/>
          </a:bodyPr>
          <a:lstStyle/>
          <a:p>
            <a:pPr algn="l"/>
            <a:r>
              <a:rPr lang="es-CL" sz="4000" dirty="0"/>
              <a:t>Números respecto</a:t>
            </a:r>
            <a:br>
              <a:rPr lang="es-CL" sz="4000" dirty="0"/>
            </a:br>
            <a:r>
              <a:rPr lang="es-CL" sz="4000" dirty="0"/>
              <a:t>de la Centralización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3D4F6E-FCA7-BFFF-5B1B-09D3A2C1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610" y="0"/>
            <a:ext cx="1500190" cy="600075"/>
          </a:xfrm>
          <a:prstGeom prst="rect">
            <a:avLst/>
          </a:prstGeom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C84CFB5-06D8-824C-E311-07AB05532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18096"/>
              </p:ext>
            </p:extLst>
          </p:nvPr>
        </p:nvGraphicFramePr>
        <p:xfrm>
          <a:off x="5410200" y="648706"/>
          <a:ext cx="6291259" cy="6093585"/>
        </p:xfrm>
        <a:graphic>
          <a:graphicData uri="http://schemas.openxmlformats.org/drawingml/2006/table">
            <a:tbl>
              <a:tblPr/>
              <a:tblGrid>
                <a:gridCol w="462429">
                  <a:extLst>
                    <a:ext uri="{9D8B030D-6E8A-4147-A177-3AD203B41FA5}">
                      <a16:colId xmlns:a16="http://schemas.microsoft.com/office/drawing/2014/main" val="2874240239"/>
                    </a:ext>
                  </a:extLst>
                </a:gridCol>
                <a:gridCol w="2718628">
                  <a:extLst>
                    <a:ext uri="{9D8B030D-6E8A-4147-A177-3AD203B41FA5}">
                      <a16:colId xmlns:a16="http://schemas.microsoft.com/office/drawing/2014/main" val="3158248012"/>
                    </a:ext>
                  </a:extLst>
                </a:gridCol>
                <a:gridCol w="2215178">
                  <a:extLst>
                    <a:ext uri="{9D8B030D-6E8A-4147-A177-3AD203B41FA5}">
                      <a16:colId xmlns:a16="http://schemas.microsoft.com/office/drawing/2014/main" val="108128226"/>
                    </a:ext>
                  </a:extLst>
                </a:gridCol>
                <a:gridCol w="895024">
                  <a:extLst>
                    <a:ext uri="{9D8B030D-6E8A-4147-A177-3AD203B41FA5}">
                      <a16:colId xmlns:a16="http://schemas.microsoft.com/office/drawing/2014/main" val="68541349"/>
                    </a:ext>
                  </a:extLst>
                </a:gridCol>
              </a:tblGrid>
              <a:tr h="206244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Ranking Productos y Servicios 2023-24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27569"/>
                  </a:ext>
                </a:extLst>
              </a:tr>
              <a:tr h="164996"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Total facturado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C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           1.419.392.281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26851"/>
                  </a:ext>
                </a:extLst>
              </a:tr>
              <a:tr h="238645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Benchmark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Minicargador / accesorios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224.851.950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38350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Excavadoras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102.011.750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68318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Instalaciones móviles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99.178.029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19310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Hormigón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65.118.292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330140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Generadores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54.464.556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59231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Alza Hombre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30.690.000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27204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Htas. Eléctricas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30.359.468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71957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Perforación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28.001.397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81664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Demolición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27.863.141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37758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Compactadores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27.377.576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21382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Hidrolavado - Aseo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20.029.812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11693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Grúas Horquilla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17.724.500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24599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Topografía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12.778.967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40721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Carpintería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  7.579.208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44618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Bombas agua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                       6.808.361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39075"/>
                  </a:ext>
                </a:extLst>
              </a:tr>
              <a:tr h="1611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Sub 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DF2"/>
                          </a:highlight>
                          <a:latin typeface="Calibri" panose="020F0502020204030204" pitchFamily="34" charset="0"/>
                        </a:rPr>
                        <a:t>                     754.837.007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17683"/>
                  </a:ext>
                </a:extLst>
              </a:tr>
              <a:tr h="23864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Ahorro del período según %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Benchmark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B9CA"/>
                          </a:highlight>
                          <a:latin typeface="Calibri" panose="020F0502020204030204" pitchFamily="34" charset="0"/>
                        </a:rPr>
                        <a:t>                     445.353.834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05747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2879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Fletes y Escombros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344.112.865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299280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Varios Arriendos y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265.478.324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13189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Grúas Auxiliares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47.379.335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912868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Miniexcavadoras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7.584.750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924422"/>
                  </a:ext>
                </a:extLst>
              </a:tr>
              <a:tr h="144371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Total: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664.555.274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78207"/>
                  </a:ext>
                </a:extLst>
              </a:tr>
              <a:tr h="119322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601446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período Centralización: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1.419.392.281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228910"/>
                  </a:ext>
                </a:extLst>
              </a:tr>
            </a:tbl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0CBECF73-ED9A-2053-ACC6-519926E6F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5586"/>
              </p:ext>
            </p:extLst>
          </p:nvPr>
        </p:nvGraphicFramePr>
        <p:xfrm>
          <a:off x="235572" y="3308657"/>
          <a:ext cx="4992660" cy="77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33825" imgH="742950" progId="Excel.Sheet.12">
                  <p:embed/>
                </p:oleObj>
              </mc:Choice>
              <mc:Fallback>
                <p:oleObj name="Worksheet" r:id="rId3" imgW="3933825" imgH="742950" progId="Excel.Sheet.12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0CBECF73-ED9A-2053-ACC6-519926E6F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572" y="3308657"/>
                        <a:ext cx="4992660" cy="773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65F00FA-B467-BEA4-54B9-37A80EE2E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62" y="6419677"/>
            <a:ext cx="2156707" cy="4383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C9AF30-8551-19B0-5442-2D2E44AFE43C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 descr="Bravo Izquierdo constructora - Hidroservice">
            <a:extLst>
              <a:ext uri="{FF2B5EF4-FFF2-40B4-BE49-F238E27FC236}">
                <a16:creationId xmlns:a16="http://schemas.microsoft.com/office/drawing/2014/main" id="{36BBB222-AB49-2620-5D2F-34E446AA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0" y="582859"/>
            <a:ext cx="150019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CC5ABCD7-4C0F-110D-F178-DC989A124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5" y="0"/>
            <a:ext cx="2714625" cy="512108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80635B-71DD-CE83-491E-E7455784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2004536"/>
            <a:ext cx="2533650" cy="2605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0CED87-6DDE-49E6-E641-A86F8F650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55" y="168185"/>
            <a:ext cx="5547539" cy="31323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551C6B-A9A9-FB5F-C0F8-9ED410535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3399339"/>
            <a:ext cx="5839780" cy="32904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FDDDC1-E032-3456-B1AE-7CAA99FC5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94" y="6419677"/>
            <a:ext cx="2156707" cy="4383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85D619-F12F-DB11-4FFF-F67C29D655D6}"/>
              </a:ext>
            </a:extLst>
          </p:cNvPr>
          <p:cNvSpPr txBox="1"/>
          <p:nvPr/>
        </p:nvSpPr>
        <p:spPr>
          <a:xfrm>
            <a:off x="127820" y="6749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18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Digitalización GAM-BI</a:t>
            </a:r>
            <a:r>
              <a:rPr lang="en-US" sz="1800" kern="1200" dirty="0">
                <a:highlight>
                  <a:srgbClr val="FF00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089D42-E407-2892-6B6B-29AE9BD54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9170" y="1404461"/>
            <a:ext cx="1500190" cy="600075"/>
          </a:xfrm>
          <a:prstGeom prst="rect">
            <a:avLst/>
          </a:prstGeom>
        </p:spPr>
      </p:pic>
      <p:pic>
        <p:nvPicPr>
          <p:cNvPr id="5" name="Picture 2" descr="Bravo Izquierdo constructora - Hidroservice">
            <a:extLst>
              <a:ext uri="{FF2B5EF4-FFF2-40B4-BE49-F238E27FC236}">
                <a16:creationId xmlns:a16="http://schemas.microsoft.com/office/drawing/2014/main" id="{44BBA70F-DE70-85DE-02F4-CF02E66B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2004536"/>
            <a:ext cx="150019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11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</TotalTime>
  <Words>501</Words>
  <Application>Microsoft Office PowerPoint</Application>
  <PresentationFormat>Panorámica</PresentationFormat>
  <Paragraphs>158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Lato</vt:lpstr>
      <vt:lpstr>Microsoft Himalaya</vt:lpstr>
      <vt:lpstr>Tema de Office</vt:lpstr>
      <vt:lpstr>Worksheet</vt:lpstr>
      <vt:lpstr>Presentación de PowerPoint</vt:lpstr>
      <vt:lpstr>Presentación de PowerPoint</vt:lpstr>
      <vt:lpstr>Centralización Logística GAM-BI</vt:lpstr>
      <vt:lpstr>Números respecto de la Centralización</vt:lpstr>
      <vt:lpstr>Números respecto de la Centralización</vt:lpstr>
      <vt:lpstr>Números respecto de la Centralización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Ignacio Toro de la Fuente</dc:creator>
  <cp:lastModifiedBy>Pedro Barros</cp:lastModifiedBy>
  <cp:revision>8</cp:revision>
  <dcterms:created xsi:type="dcterms:W3CDTF">2024-06-14T12:46:12Z</dcterms:created>
  <dcterms:modified xsi:type="dcterms:W3CDTF">2024-11-04T19:16:22Z</dcterms:modified>
</cp:coreProperties>
</file>