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8" r:id="rId6"/>
    <p:sldId id="261" r:id="rId7"/>
    <p:sldId id="405" r:id="rId8"/>
    <p:sldId id="409" r:id="rId9"/>
    <p:sldId id="406" r:id="rId10"/>
    <p:sldId id="264" r:id="rId11"/>
    <p:sldId id="265" r:id="rId12"/>
    <p:sldId id="266" r:id="rId13"/>
    <p:sldId id="267" r:id="rId14"/>
    <p:sldId id="278" r:id="rId15"/>
    <p:sldId id="403" r:id="rId16"/>
    <p:sldId id="404" r:id="rId17"/>
    <p:sldId id="407" r:id="rId18"/>
    <p:sldId id="269" r:id="rId19"/>
    <p:sldId id="270" r:id="rId20"/>
    <p:sldId id="271" r:id="rId21"/>
    <p:sldId id="272" r:id="rId22"/>
    <p:sldId id="274" r:id="rId23"/>
    <p:sldId id="273" r:id="rId24"/>
    <p:sldId id="275" r:id="rId25"/>
    <p:sldId id="277" r:id="rId26"/>
    <p:sldId id="276" r:id="rId27"/>
    <p:sldId id="408" r:id="rId28"/>
    <p:sldId id="280" r:id="rId29"/>
  </p:sldIdLst>
  <p:sldSz cx="12192000" cy="6858000"/>
  <p:notesSz cx="6858000" cy="9144000"/>
  <p:embeddedFontLst>
    <p:embeddedFont>
      <p:font typeface="Avenir" panose="02000503020000020003" pitchFamily="2" charset="0"/>
      <p:regular r:id="rId31"/>
      <p:italic r:id="rId32"/>
    </p:embeddedFont>
    <p:embeddedFont>
      <p:font typeface="Open Sans ExtraBold" panose="020B0606030504020204" pitchFamily="34" charset="0"/>
      <p:bold r:id="rId33"/>
      <p:italic r:id="rId34"/>
      <p:boldItalic r:id="rId35"/>
    </p:embeddedFont>
    <p:embeddedFont>
      <p:font typeface="Play" pitchFamily="2" charset="0"/>
      <p:regular r:id="rId36"/>
      <p:bold r:id="rId37"/>
    </p:embeddedFont>
    <p:embeddedFont>
      <p:font typeface="Poppins" pitchFamily="2" charset="77"/>
      <p:regular r:id="rId38"/>
      <p:bold r:id="rId39"/>
      <p:italic r:id="rId40"/>
      <p:boldItalic r:id="rId41"/>
    </p:embeddedFont>
    <p:embeddedFont>
      <p:font typeface="Poppins Black" pitchFamily="2" charset="77"/>
      <p:bold r:id="rId42"/>
      <p:italic r:id="rId43"/>
      <p:boldItalic r:id="rId44"/>
    </p:embeddedFont>
    <p:embeddedFont>
      <p:font typeface="Poppins SemiBold" pitchFamily="2" charset="77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gXt9iA02chKMpa32i6zNBz9ERO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200"/>
    <a:srgbClr val="F3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12"/>
    <p:restoredTop sz="91148"/>
  </p:normalViewPr>
  <p:slideViewPr>
    <p:cSldViewPr snapToGrid="0">
      <p:cViewPr varScale="1">
        <p:scale>
          <a:sx n="85" d="100"/>
          <a:sy n="85" d="100"/>
        </p:scale>
        <p:origin x="17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lanoksa-my.sharepoint.com/personal/usuario4_planoksa_onmicrosoft_com/Documents/PlanOK%20JOrue/3.Reportes%20externos/2024%2011%20IConstruye/Productos_IndSubsidio_20241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an%20Orue\OneDrive%20-%20PLAN%20OK%20S.%20A\PlanOK%20JOrue\3.Reportes%20externos\2024%2011%20IConstruye\Velocidades%20Venta%20Industria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an%20Orue\Downloads\UF_M2%20Evaluaci&#243;n%20Mensual%20(6)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an%20Orue\Downloads\UF_M2%20Evaluaci&#243;n%20Mensual%20(6)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planoksa-my.sharepoint.com/personal/usuario4_planoksa_onmicrosoft_com/Documents/PlanOK%20JOrue/3.Reportes%20externos/2024%2011%20IConstruye/ML%202024-10%20Medios%20Llegada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planoksa-my.sharepoint.com/personal/usuario4_planoksa_onmicrosoft_com/Documents/PlanOK%20JOrue/3.Reportes%20externos/2024%2011%20IConstruye/ML%202024-10%20Medios%20Llegada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planoksa-my.sharepoint.com/personal/usuario4_planoksa_onmicrosoft_com/Documents/PlanOK%20JOrue/3.Reportes%20externos/2024%2011%20IConstruye/ML%202024-10%20Medios%20Llegada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planoksa-my.sharepoint.com/personal/usuario4_planoksa_onmicrosoft_com/Documents/PlanOK%20JOrue/3.Reportes%20externos/2024%2011%20IConstruye/ML%202024-10%20Medios%20Llegada%20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lanoksa-my.sharepoint.com/personal/usuario4_planoksa_onmicrosoft_com/Documents/PlanOK%20JOrue/3.Reportes%20externos/2024%2011%20IConstruye/informacionNegocios2024_20241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eronicacalanche/Downloads/informacionNegocios2024_20241017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lanoksa-my.sharepoint.com/personal/usuario4_planoksa_onmicrosoft_com/Documents/PlanOK%20JOrue/3.Reportes%20externos/2024%2011%20IConstruye/informacionNegocios2024_20241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an%20Orue\OneDrive%20-%20PLAN%20OK%20S.%20A\PlanOK%20JOrue\3.Reportes%20externos\2024%2011%20IConstruye\Velocidades%20Venta%20Industria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32247799642733"/>
          <c:y val="1.0553849583357611E-2"/>
          <c:w val="0.65498101926037977"/>
          <c:h val="0.972399040019960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F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4-4D68-89AE-40FF04575921}"/>
              </c:ext>
            </c:extLst>
          </c:dPt>
          <c:dPt>
            <c:idx val="1"/>
            <c:bubble3D val="0"/>
            <c:spPr>
              <a:solidFill>
                <a:srgbClr val="3A76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4-4D68-89AE-40FF04575921}"/>
              </c:ext>
            </c:extLst>
          </c:dPt>
          <c:dLbls>
            <c:dLbl>
              <c:idx val="0"/>
              <c:layout>
                <c:manualLayout>
                  <c:x val="-0.22442363685914526"/>
                  <c:y val="0.22308652158425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74192735721918"/>
                      <c:h val="0.344277290817115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74-4D68-89AE-40FF04575921}"/>
                </c:ext>
              </c:extLst>
            </c:dLbl>
            <c:dLbl>
              <c:idx val="1"/>
              <c:layout>
                <c:manualLayout>
                  <c:x val="0.24679894509413519"/>
                  <c:y val="-0.24817511785023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52975491981911"/>
                      <c:h val="0.344277290817115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74-4D68-89AE-40FF04575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'[Productos_IndSubsidio_20241018.xlsx]Inmobiliarias y Proyectos'!$N$3:$N$4</c:f>
              <c:numCache>
                <c:formatCode>0%</c:formatCode>
                <c:ptCount val="2"/>
                <c:pt idx="0">
                  <c:v>0.28872593950504127</c:v>
                </c:pt>
                <c:pt idx="1">
                  <c:v>0.71127406049495878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74-4D68-89AE-40FF04575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C9200"/>
            </a:solidFill>
            <a:ln w="88900" cap="rnd">
              <a:solidFill>
                <a:schemeClr val="bg1">
                  <a:lumMod val="50000"/>
                </a:schemeClr>
              </a:solidFill>
            </a:ln>
            <a:effectLst>
              <a:softEdge rad="12700"/>
            </a:effectLst>
          </c:spPr>
          <c:invertIfNegative val="0"/>
          <c:dPt>
            <c:idx val="45"/>
            <c:invertIfNegative val="0"/>
            <c:bubble3D val="0"/>
            <c:spPr>
              <a:solidFill>
                <a:srgbClr val="F35361"/>
              </a:solidFill>
              <a:ln w="88900" cap="rnd">
                <a:solidFill>
                  <a:srgbClr val="F35361"/>
                </a:solidFill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196E-4202-B2DD-E0B366BDDD5A}"/>
              </c:ext>
            </c:extLst>
          </c:dPt>
          <c:dLbls>
            <c:dLbl>
              <c:idx val="4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DD237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6E-4202-B2DD-E0B366BDD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'Velocidades Venta Industria'!$D$2:$D$47</c:f>
              <c:numCache>
                <c:formatCode>mmm\-yy</c:formatCode>
                <c:ptCount val="46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  <c:pt idx="13">
                  <c:v>44562</c:v>
                </c:pt>
                <c:pt idx="14">
                  <c:v>44593</c:v>
                </c:pt>
                <c:pt idx="15">
                  <c:v>44621</c:v>
                </c:pt>
                <c:pt idx="16">
                  <c:v>44652</c:v>
                </c:pt>
                <c:pt idx="17">
                  <c:v>44682</c:v>
                </c:pt>
                <c:pt idx="18">
                  <c:v>44713</c:v>
                </c:pt>
                <c:pt idx="19">
                  <c:v>44743</c:v>
                </c:pt>
                <c:pt idx="20">
                  <c:v>44774</c:v>
                </c:pt>
                <c:pt idx="21">
                  <c:v>44805</c:v>
                </c:pt>
                <c:pt idx="22">
                  <c:v>44835</c:v>
                </c:pt>
                <c:pt idx="23">
                  <c:v>44866</c:v>
                </c:pt>
                <c:pt idx="24">
                  <c:v>44896</c:v>
                </c:pt>
                <c:pt idx="25">
                  <c:v>44927</c:v>
                </c:pt>
                <c:pt idx="26">
                  <c:v>44958</c:v>
                </c:pt>
                <c:pt idx="27">
                  <c:v>44986</c:v>
                </c:pt>
                <c:pt idx="28">
                  <c:v>45017</c:v>
                </c:pt>
                <c:pt idx="29">
                  <c:v>45047</c:v>
                </c:pt>
                <c:pt idx="30">
                  <c:v>45078</c:v>
                </c:pt>
                <c:pt idx="31">
                  <c:v>45108</c:v>
                </c:pt>
                <c:pt idx="32">
                  <c:v>45139</c:v>
                </c:pt>
                <c:pt idx="33">
                  <c:v>45170</c:v>
                </c:pt>
                <c:pt idx="34">
                  <c:v>45200</c:v>
                </c:pt>
                <c:pt idx="35">
                  <c:v>45231</c:v>
                </c:pt>
                <c:pt idx="36">
                  <c:v>45261</c:v>
                </c:pt>
                <c:pt idx="37">
                  <c:v>45292</c:v>
                </c:pt>
                <c:pt idx="38">
                  <c:v>45323</c:v>
                </c:pt>
                <c:pt idx="39">
                  <c:v>45352</c:v>
                </c:pt>
                <c:pt idx="40">
                  <c:v>45383</c:v>
                </c:pt>
                <c:pt idx="41">
                  <c:v>45413</c:v>
                </c:pt>
                <c:pt idx="42">
                  <c:v>45444</c:v>
                </c:pt>
                <c:pt idx="43">
                  <c:v>45474</c:v>
                </c:pt>
                <c:pt idx="44">
                  <c:v>45505</c:v>
                </c:pt>
                <c:pt idx="45">
                  <c:v>45536</c:v>
                </c:pt>
              </c:numCache>
            </c:numRef>
          </c:cat>
          <c:val>
            <c:numRef>
              <c:f>'Velocidades Venta Industria'!$E$2:$E$47</c:f>
              <c:numCache>
                <c:formatCode>0.0</c:formatCode>
                <c:ptCount val="46"/>
                <c:pt idx="0">
                  <c:v>2.7</c:v>
                </c:pt>
                <c:pt idx="1">
                  <c:v>4.2</c:v>
                </c:pt>
                <c:pt idx="2">
                  <c:v>3.5</c:v>
                </c:pt>
                <c:pt idx="3">
                  <c:v>4.0999999999999996</c:v>
                </c:pt>
                <c:pt idx="4">
                  <c:v>3.3</c:v>
                </c:pt>
                <c:pt idx="5">
                  <c:v>3.1</c:v>
                </c:pt>
                <c:pt idx="6">
                  <c:v>2.6</c:v>
                </c:pt>
                <c:pt idx="7">
                  <c:v>3.1</c:v>
                </c:pt>
                <c:pt idx="8">
                  <c:v>3.4</c:v>
                </c:pt>
                <c:pt idx="9">
                  <c:v>2.9</c:v>
                </c:pt>
                <c:pt idx="10">
                  <c:v>1.8</c:v>
                </c:pt>
                <c:pt idx="11">
                  <c:v>1.4</c:v>
                </c:pt>
                <c:pt idx="12">
                  <c:v>1.1000000000000001</c:v>
                </c:pt>
                <c:pt idx="13">
                  <c:v>1.7</c:v>
                </c:pt>
                <c:pt idx="14">
                  <c:v>1.7</c:v>
                </c:pt>
                <c:pt idx="15">
                  <c:v>2</c:v>
                </c:pt>
                <c:pt idx="16">
                  <c:v>2</c:v>
                </c:pt>
                <c:pt idx="17">
                  <c:v>1.6</c:v>
                </c:pt>
                <c:pt idx="18">
                  <c:v>1.5</c:v>
                </c:pt>
                <c:pt idx="19">
                  <c:v>1.5</c:v>
                </c:pt>
                <c:pt idx="20">
                  <c:v>1.9</c:v>
                </c:pt>
                <c:pt idx="21">
                  <c:v>1.2</c:v>
                </c:pt>
                <c:pt idx="22">
                  <c:v>1.6</c:v>
                </c:pt>
                <c:pt idx="23">
                  <c:v>2.2000000000000002</c:v>
                </c:pt>
                <c:pt idx="24">
                  <c:v>1.7</c:v>
                </c:pt>
                <c:pt idx="25">
                  <c:v>1.9</c:v>
                </c:pt>
                <c:pt idx="26">
                  <c:v>2</c:v>
                </c:pt>
                <c:pt idx="27">
                  <c:v>2.7</c:v>
                </c:pt>
                <c:pt idx="28">
                  <c:v>2.6</c:v>
                </c:pt>
                <c:pt idx="29">
                  <c:v>2.9</c:v>
                </c:pt>
                <c:pt idx="30">
                  <c:v>2.2000000000000002</c:v>
                </c:pt>
                <c:pt idx="31">
                  <c:v>3.1</c:v>
                </c:pt>
                <c:pt idx="32">
                  <c:v>3.4</c:v>
                </c:pt>
                <c:pt idx="33">
                  <c:v>2.6</c:v>
                </c:pt>
                <c:pt idx="34">
                  <c:v>2.1</c:v>
                </c:pt>
                <c:pt idx="35">
                  <c:v>2.4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2.4</c:v>
                </c:pt>
                <c:pt idx="40">
                  <c:v>2.2999999999999998</c:v>
                </c:pt>
                <c:pt idx="41">
                  <c:v>2.6</c:v>
                </c:pt>
                <c:pt idx="42">
                  <c:v>2.8</c:v>
                </c:pt>
                <c:pt idx="43">
                  <c:v>2.7</c:v>
                </c:pt>
                <c:pt idx="44">
                  <c:v>3.3</c:v>
                </c:pt>
                <c:pt idx="4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E-4202-B2DD-E0B366BDD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706210432"/>
        <c:axId val="1706213312"/>
      </c:barChart>
      <c:dateAx>
        <c:axId val="17062104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213312"/>
        <c:crosses val="autoZero"/>
        <c:auto val="1"/>
        <c:lblOffset val="100"/>
        <c:baseTimeUnit val="months"/>
        <c:majorUnit val="1"/>
        <c:majorTimeUnit val="months"/>
      </c:dateAx>
      <c:valAx>
        <c:axId val="17062133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0621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88900" cap="rnd">
              <a:solidFill>
                <a:schemeClr val="bg1">
                  <a:lumMod val="50000"/>
                </a:schemeClr>
              </a:solidFill>
            </a:ln>
            <a:effectLst>
              <a:softEdge rad="12700"/>
            </a:effectLst>
          </c:spPr>
          <c:invertIfNegative val="0"/>
          <c:dPt>
            <c:idx val="45"/>
            <c:invertIfNegative val="0"/>
            <c:bubble3D val="0"/>
            <c:spPr>
              <a:solidFill>
                <a:schemeClr val="accent1"/>
              </a:solidFill>
              <a:ln w="88900" cap="rnd">
                <a:solidFill>
                  <a:srgbClr val="F35361"/>
                </a:solidFill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C441-4F51-8DA3-F59C487E415D}"/>
              </c:ext>
            </c:extLst>
          </c:dPt>
          <c:dLbls>
            <c:dLbl>
              <c:idx val="4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DD237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441-4F51-8DA3-F59C487E415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'UF_M2 Evaluación Mensual (6)'!$D$2:$AW$2</c:f>
              <c:numCache>
                <c:formatCode>mmm\-yy</c:formatCode>
                <c:ptCount val="46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  <c:pt idx="13">
                  <c:v>44562</c:v>
                </c:pt>
                <c:pt idx="14">
                  <c:v>44593</c:v>
                </c:pt>
                <c:pt idx="15">
                  <c:v>44621</c:v>
                </c:pt>
                <c:pt idx="16">
                  <c:v>44652</c:v>
                </c:pt>
                <c:pt idx="17">
                  <c:v>44682</c:v>
                </c:pt>
                <c:pt idx="18">
                  <c:v>44713</c:v>
                </c:pt>
                <c:pt idx="19">
                  <c:v>44743</c:v>
                </c:pt>
                <c:pt idx="20">
                  <c:v>44774</c:v>
                </c:pt>
                <c:pt idx="21">
                  <c:v>44805</c:v>
                </c:pt>
                <c:pt idx="22">
                  <c:v>44835</c:v>
                </c:pt>
                <c:pt idx="23">
                  <c:v>44866</c:v>
                </c:pt>
                <c:pt idx="24">
                  <c:v>44896</c:v>
                </c:pt>
                <c:pt idx="25">
                  <c:v>44927</c:v>
                </c:pt>
                <c:pt idx="26">
                  <c:v>44958</c:v>
                </c:pt>
                <c:pt idx="27">
                  <c:v>44986</c:v>
                </c:pt>
                <c:pt idx="28">
                  <c:v>45017</c:v>
                </c:pt>
                <c:pt idx="29">
                  <c:v>45047</c:v>
                </c:pt>
                <c:pt idx="30">
                  <c:v>45078</c:v>
                </c:pt>
                <c:pt idx="31">
                  <c:v>45108</c:v>
                </c:pt>
                <c:pt idx="32">
                  <c:v>45139</c:v>
                </c:pt>
                <c:pt idx="33">
                  <c:v>45170</c:v>
                </c:pt>
                <c:pt idx="34">
                  <c:v>45200</c:v>
                </c:pt>
                <c:pt idx="35">
                  <c:v>45231</c:v>
                </c:pt>
                <c:pt idx="36">
                  <c:v>45261</c:v>
                </c:pt>
                <c:pt idx="37">
                  <c:v>45292</c:v>
                </c:pt>
                <c:pt idx="38">
                  <c:v>45323</c:v>
                </c:pt>
                <c:pt idx="39">
                  <c:v>45352</c:v>
                </c:pt>
                <c:pt idx="40">
                  <c:v>45383</c:v>
                </c:pt>
                <c:pt idx="41">
                  <c:v>45413</c:v>
                </c:pt>
                <c:pt idx="42">
                  <c:v>45444</c:v>
                </c:pt>
                <c:pt idx="43">
                  <c:v>45474</c:v>
                </c:pt>
                <c:pt idx="44">
                  <c:v>45505</c:v>
                </c:pt>
                <c:pt idx="45">
                  <c:v>45536</c:v>
                </c:pt>
              </c:numCache>
            </c:numRef>
          </c:cat>
          <c:val>
            <c:numRef>
              <c:f>'UF_M2 Evaluación Mensual (6)'!$D$3:$AW$3</c:f>
              <c:numCache>
                <c:formatCode>0.0</c:formatCode>
                <c:ptCount val="46"/>
                <c:pt idx="0">
                  <c:v>2.2999999999999998</c:v>
                </c:pt>
                <c:pt idx="1">
                  <c:v>2.2000000000000002</c:v>
                </c:pt>
                <c:pt idx="2">
                  <c:v>2.5</c:v>
                </c:pt>
                <c:pt idx="3">
                  <c:v>2.7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2.9</c:v>
                </c:pt>
                <c:pt idx="8">
                  <c:v>3.3</c:v>
                </c:pt>
                <c:pt idx="9">
                  <c:v>2.5</c:v>
                </c:pt>
                <c:pt idx="10">
                  <c:v>2</c:v>
                </c:pt>
                <c:pt idx="11">
                  <c:v>1.8</c:v>
                </c:pt>
                <c:pt idx="12">
                  <c:v>1.1000000000000001</c:v>
                </c:pt>
                <c:pt idx="13">
                  <c:v>1.2</c:v>
                </c:pt>
                <c:pt idx="14">
                  <c:v>1.2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2.2000000000000002</c:v>
                </c:pt>
                <c:pt idx="20">
                  <c:v>1.8</c:v>
                </c:pt>
                <c:pt idx="21">
                  <c:v>1.7</c:v>
                </c:pt>
                <c:pt idx="22">
                  <c:v>1.8</c:v>
                </c:pt>
                <c:pt idx="23">
                  <c:v>1.7</c:v>
                </c:pt>
                <c:pt idx="24">
                  <c:v>1.5</c:v>
                </c:pt>
                <c:pt idx="25">
                  <c:v>1.6</c:v>
                </c:pt>
                <c:pt idx="26">
                  <c:v>1.6</c:v>
                </c:pt>
                <c:pt idx="27">
                  <c:v>2.1</c:v>
                </c:pt>
                <c:pt idx="28">
                  <c:v>2</c:v>
                </c:pt>
                <c:pt idx="29">
                  <c:v>2.9</c:v>
                </c:pt>
                <c:pt idx="30">
                  <c:v>2.6</c:v>
                </c:pt>
                <c:pt idx="31">
                  <c:v>3.3</c:v>
                </c:pt>
                <c:pt idx="32">
                  <c:v>2.7</c:v>
                </c:pt>
                <c:pt idx="33">
                  <c:v>2.1</c:v>
                </c:pt>
                <c:pt idx="34">
                  <c:v>2.1</c:v>
                </c:pt>
                <c:pt idx="35">
                  <c:v>2.1</c:v>
                </c:pt>
                <c:pt idx="36">
                  <c:v>1.8</c:v>
                </c:pt>
                <c:pt idx="37">
                  <c:v>2.2999999999999998</c:v>
                </c:pt>
                <c:pt idx="38">
                  <c:v>2.2000000000000002</c:v>
                </c:pt>
                <c:pt idx="39">
                  <c:v>2.9</c:v>
                </c:pt>
                <c:pt idx="40">
                  <c:v>3.1</c:v>
                </c:pt>
                <c:pt idx="41">
                  <c:v>2.2999999999999998</c:v>
                </c:pt>
                <c:pt idx="42">
                  <c:v>3</c:v>
                </c:pt>
                <c:pt idx="43">
                  <c:v>2.9</c:v>
                </c:pt>
                <c:pt idx="44">
                  <c:v>2.2999999999999998</c:v>
                </c:pt>
                <c:pt idx="4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1-4F51-8DA3-F59C487E4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651184208"/>
        <c:axId val="1651171248"/>
      </c:barChart>
      <c:dateAx>
        <c:axId val="1651184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171248"/>
        <c:crosses val="autoZero"/>
        <c:auto val="1"/>
        <c:lblOffset val="100"/>
        <c:baseTimeUnit val="months"/>
        <c:majorUnit val="1"/>
        <c:majorTimeUnit val="months"/>
      </c:dateAx>
      <c:valAx>
        <c:axId val="1651171248"/>
        <c:scaling>
          <c:orientation val="minMax"/>
          <c:max val="4.5"/>
        </c:scaling>
        <c:delete val="1"/>
        <c:axPos val="l"/>
        <c:numFmt formatCode="0.0" sourceLinked="1"/>
        <c:majorTickMark val="out"/>
        <c:minorTickMark val="none"/>
        <c:tickLblPos val="nextTo"/>
        <c:crossAx val="165118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88900" cap="rnd">
              <a:solidFill>
                <a:schemeClr val="bg1">
                  <a:lumMod val="50000"/>
                </a:schemeClr>
              </a:solidFill>
            </a:ln>
            <a:effectLst>
              <a:softEdge rad="12700"/>
            </a:effectLst>
          </c:spPr>
          <c:invertIfNegative val="0"/>
          <c:dPt>
            <c:idx val="45"/>
            <c:invertIfNegative val="0"/>
            <c:bubble3D val="0"/>
            <c:spPr>
              <a:solidFill>
                <a:schemeClr val="accent5"/>
              </a:solidFill>
              <a:ln w="88900" cap="rnd">
                <a:solidFill>
                  <a:srgbClr val="F35361"/>
                </a:solidFill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C3C3-41DC-882C-42463B6755BA}"/>
              </c:ext>
            </c:extLst>
          </c:dPt>
          <c:dLbls>
            <c:dLbl>
              <c:idx val="4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DD237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3C3-41DC-882C-42463B6755B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'UF_M2 Evaluación Mensual (6)'!$D$33:$AW$33</c:f>
              <c:numCache>
                <c:formatCode>mmm\-yy</c:formatCode>
                <c:ptCount val="46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  <c:pt idx="13">
                  <c:v>44562</c:v>
                </c:pt>
                <c:pt idx="14">
                  <c:v>44593</c:v>
                </c:pt>
                <c:pt idx="15">
                  <c:v>44621</c:v>
                </c:pt>
                <c:pt idx="16">
                  <c:v>44652</c:v>
                </c:pt>
                <c:pt idx="17">
                  <c:v>44682</c:v>
                </c:pt>
                <c:pt idx="18">
                  <c:v>44713</c:v>
                </c:pt>
                <c:pt idx="19">
                  <c:v>44743</c:v>
                </c:pt>
                <c:pt idx="20">
                  <c:v>44774</c:v>
                </c:pt>
                <c:pt idx="21">
                  <c:v>44805</c:v>
                </c:pt>
                <c:pt idx="22">
                  <c:v>44835</c:v>
                </c:pt>
                <c:pt idx="23">
                  <c:v>44866</c:v>
                </c:pt>
                <c:pt idx="24">
                  <c:v>44896</c:v>
                </c:pt>
                <c:pt idx="25">
                  <c:v>44927</c:v>
                </c:pt>
                <c:pt idx="26">
                  <c:v>44958</c:v>
                </c:pt>
                <c:pt idx="27">
                  <c:v>44986</c:v>
                </c:pt>
                <c:pt idx="28">
                  <c:v>45017</c:v>
                </c:pt>
                <c:pt idx="29">
                  <c:v>45047</c:v>
                </c:pt>
                <c:pt idx="30">
                  <c:v>45078</c:v>
                </c:pt>
                <c:pt idx="31">
                  <c:v>45108</c:v>
                </c:pt>
                <c:pt idx="32">
                  <c:v>45139</c:v>
                </c:pt>
                <c:pt idx="33">
                  <c:v>45170</c:v>
                </c:pt>
                <c:pt idx="34">
                  <c:v>45200</c:v>
                </c:pt>
                <c:pt idx="35">
                  <c:v>45231</c:v>
                </c:pt>
                <c:pt idx="36">
                  <c:v>45261</c:v>
                </c:pt>
                <c:pt idx="37">
                  <c:v>45292</c:v>
                </c:pt>
                <c:pt idx="38">
                  <c:v>45323</c:v>
                </c:pt>
                <c:pt idx="39">
                  <c:v>45352</c:v>
                </c:pt>
                <c:pt idx="40">
                  <c:v>45383</c:v>
                </c:pt>
                <c:pt idx="41">
                  <c:v>45413</c:v>
                </c:pt>
                <c:pt idx="42">
                  <c:v>45444</c:v>
                </c:pt>
                <c:pt idx="43">
                  <c:v>45474</c:v>
                </c:pt>
                <c:pt idx="44">
                  <c:v>45505</c:v>
                </c:pt>
                <c:pt idx="45">
                  <c:v>45536</c:v>
                </c:pt>
              </c:numCache>
            </c:numRef>
          </c:cat>
          <c:val>
            <c:numRef>
              <c:f>'UF_M2 Evaluación Mensual (6)'!$D$34:$AW$34</c:f>
              <c:numCache>
                <c:formatCode>General</c:formatCode>
                <c:ptCount val="46"/>
                <c:pt idx="0">
                  <c:v>2.8</c:v>
                </c:pt>
                <c:pt idx="1">
                  <c:v>3.6</c:v>
                </c:pt>
                <c:pt idx="2">
                  <c:v>2.8</c:v>
                </c:pt>
                <c:pt idx="3">
                  <c:v>3.2</c:v>
                </c:pt>
                <c:pt idx="4">
                  <c:v>2.4</c:v>
                </c:pt>
                <c:pt idx="5">
                  <c:v>2.8</c:v>
                </c:pt>
                <c:pt idx="6">
                  <c:v>2.7</c:v>
                </c:pt>
                <c:pt idx="7">
                  <c:v>2.5</c:v>
                </c:pt>
                <c:pt idx="8">
                  <c:v>2.4</c:v>
                </c:pt>
                <c:pt idx="9">
                  <c:v>1.9</c:v>
                </c:pt>
                <c:pt idx="10">
                  <c:v>1.6</c:v>
                </c:pt>
                <c:pt idx="11">
                  <c:v>1</c:v>
                </c:pt>
                <c:pt idx="12">
                  <c:v>0.8</c:v>
                </c:pt>
                <c:pt idx="13">
                  <c:v>1.1000000000000001</c:v>
                </c:pt>
                <c:pt idx="14">
                  <c:v>0.8</c:v>
                </c:pt>
                <c:pt idx="15">
                  <c:v>1.1000000000000001</c:v>
                </c:pt>
                <c:pt idx="16">
                  <c:v>1.2</c:v>
                </c:pt>
                <c:pt idx="17">
                  <c:v>1.3</c:v>
                </c:pt>
                <c:pt idx="18">
                  <c:v>1.2</c:v>
                </c:pt>
                <c:pt idx="19">
                  <c:v>1</c:v>
                </c:pt>
                <c:pt idx="20">
                  <c:v>1.4</c:v>
                </c:pt>
                <c:pt idx="21">
                  <c:v>0.9</c:v>
                </c:pt>
                <c:pt idx="22">
                  <c:v>1.1000000000000001</c:v>
                </c:pt>
                <c:pt idx="23">
                  <c:v>1</c:v>
                </c:pt>
                <c:pt idx="24">
                  <c:v>1</c:v>
                </c:pt>
                <c:pt idx="25">
                  <c:v>1.7</c:v>
                </c:pt>
                <c:pt idx="26">
                  <c:v>1.3</c:v>
                </c:pt>
                <c:pt idx="27">
                  <c:v>2.2000000000000002</c:v>
                </c:pt>
                <c:pt idx="28">
                  <c:v>2.1</c:v>
                </c:pt>
                <c:pt idx="29">
                  <c:v>2.2000000000000002</c:v>
                </c:pt>
                <c:pt idx="30">
                  <c:v>1.7</c:v>
                </c:pt>
                <c:pt idx="31">
                  <c:v>2</c:v>
                </c:pt>
                <c:pt idx="32">
                  <c:v>1.9</c:v>
                </c:pt>
                <c:pt idx="33">
                  <c:v>2.2000000000000002</c:v>
                </c:pt>
                <c:pt idx="34">
                  <c:v>1.8</c:v>
                </c:pt>
                <c:pt idx="35">
                  <c:v>1.7</c:v>
                </c:pt>
                <c:pt idx="36">
                  <c:v>1.2</c:v>
                </c:pt>
                <c:pt idx="37">
                  <c:v>1.1000000000000001</c:v>
                </c:pt>
                <c:pt idx="38">
                  <c:v>1.1000000000000001</c:v>
                </c:pt>
                <c:pt idx="39">
                  <c:v>1.8</c:v>
                </c:pt>
                <c:pt idx="40">
                  <c:v>1.9</c:v>
                </c:pt>
                <c:pt idx="41">
                  <c:v>2.2999999999999998</c:v>
                </c:pt>
                <c:pt idx="42">
                  <c:v>3.2</c:v>
                </c:pt>
                <c:pt idx="43">
                  <c:v>3</c:v>
                </c:pt>
                <c:pt idx="44">
                  <c:v>3.2</c:v>
                </c:pt>
                <c:pt idx="45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3-41DC-882C-42463B675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651187088"/>
        <c:axId val="1651187568"/>
      </c:barChart>
      <c:dateAx>
        <c:axId val="16511870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187568"/>
        <c:crosses val="autoZero"/>
        <c:auto val="1"/>
        <c:lblOffset val="100"/>
        <c:baseTimeUnit val="months"/>
        <c:majorUnit val="1"/>
        <c:majorTimeUnit val="months"/>
      </c:dateAx>
      <c:valAx>
        <c:axId val="1651187568"/>
        <c:scaling>
          <c:orientation val="minMax"/>
          <c:max val="4.5"/>
        </c:scaling>
        <c:delete val="1"/>
        <c:axPos val="l"/>
        <c:numFmt formatCode="General" sourceLinked="1"/>
        <c:majorTickMark val="out"/>
        <c:minorTickMark val="none"/>
        <c:tickLblPos val="nextTo"/>
        <c:crossAx val="16511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[ML 2024-10 Medios Llegada .xlsx]NORTE!TablaDinámica6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3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4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5"/>
          </a:solidFill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6"/>
          </a:solidFill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>
              <a:lumMod val="60000"/>
            </a:schemeClr>
          </a:solidFill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NORTE!$B$7:$B$8</c:f>
              <c:strCache>
                <c:ptCount val="1"/>
                <c:pt idx="0">
                  <c:v>RRSS</c:v>
                </c:pt>
              </c:strCache>
            </c:strRef>
          </c:tx>
          <c:spPr>
            <a:ln w="38100">
              <a:solidFill>
                <a:srgbClr val="58508D"/>
              </a:solidFill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NORTE!$A$9:$A$52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NORTE!$B$9:$B$52</c:f>
              <c:numCache>
                <c:formatCode>0%</c:formatCode>
                <c:ptCount val="44"/>
                <c:pt idx="0">
                  <c:v>0.12459643668539998</c:v>
                </c:pt>
                <c:pt idx="1">
                  <c:v>0.14681107099879662</c:v>
                </c:pt>
                <c:pt idx="2">
                  <c:v>0.12393636699963004</c:v>
                </c:pt>
                <c:pt idx="3">
                  <c:v>0.11955022806831442</c:v>
                </c:pt>
                <c:pt idx="4">
                  <c:v>0.15180819985897048</c:v>
                </c:pt>
                <c:pt idx="5">
                  <c:v>0.12849270037706662</c:v>
                </c:pt>
                <c:pt idx="6">
                  <c:v>0.1660672731119103</c:v>
                </c:pt>
                <c:pt idx="7">
                  <c:v>0.14877149877149878</c:v>
                </c:pt>
                <c:pt idx="8">
                  <c:v>0.19351961950059454</c:v>
                </c:pt>
                <c:pt idx="9">
                  <c:v>0.30626208537855126</c:v>
                </c:pt>
                <c:pt idx="10">
                  <c:v>0.29728906487968321</c:v>
                </c:pt>
                <c:pt idx="11">
                  <c:v>0.33772507685551162</c:v>
                </c:pt>
                <c:pt idx="12">
                  <c:v>0.33262974919294758</c:v>
                </c:pt>
                <c:pt idx="13">
                  <c:v>0.30616711729110341</c:v>
                </c:pt>
                <c:pt idx="14">
                  <c:v>0.34174730051886132</c:v>
                </c:pt>
                <c:pt idx="15">
                  <c:v>0.30203116304952699</c:v>
                </c:pt>
                <c:pt idx="16">
                  <c:v>0.3246550377505858</c:v>
                </c:pt>
                <c:pt idx="17">
                  <c:v>0.29596031183557758</c:v>
                </c:pt>
                <c:pt idx="18">
                  <c:v>0.38636026686434394</c:v>
                </c:pt>
                <c:pt idx="19">
                  <c:v>0.39915167471113061</c:v>
                </c:pt>
                <c:pt idx="20">
                  <c:v>0.40710960643250105</c:v>
                </c:pt>
                <c:pt idx="21">
                  <c:v>0.39551216169921205</c:v>
                </c:pt>
                <c:pt idx="22">
                  <c:v>0.37303027409034478</c:v>
                </c:pt>
                <c:pt idx="23">
                  <c:v>0.30723523243621109</c:v>
                </c:pt>
                <c:pt idx="24">
                  <c:v>0.35505117033134054</c:v>
                </c:pt>
                <c:pt idx="25">
                  <c:v>0.38542571676802778</c:v>
                </c:pt>
                <c:pt idx="26">
                  <c:v>0.35827768823393968</c:v>
                </c:pt>
                <c:pt idx="27">
                  <c:v>0.34674792476620786</c:v>
                </c:pt>
                <c:pt idx="28">
                  <c:v>0.35972896440129448</c:v>
                </c:pt>
                <c:pt idx="29">
                  <c:v>0.3259070005109862</c:v>
                </c:pt>
                <c:pt idx="30">
                  <c:v>0.34972815779491717</c:v>
                </c:pt>
                <c:pt idx="31">
                  <c:v>0.30999492643328258</c:v>
                </c:pt>
                <c:pt idx="32">
                  <c:v>0.39175618869687062</c:v>
                </c:pt>
                <c:pt idx="33">
                  <c:v>0.43503222026947863</c:v>
                </c:pt>
                <c:pt idx="34">
                  <c:v>0.39719855832241152</c:v>
                </c:pt>
                <c:pt idx="35">
                  <c:v>0.41777472107595903</c:v>
                </c:pt>
                <c:pt idx="36">
                  <c:v>0.39648866130212146</c:v>
                </c:pt>
                <c:pt idx="37">
                  <c:v>0.37889841327740287</c:v>
                </c:pt>
                <c:pt idx="38">
                  <c:v>0.40991428823893256</c:v>
                </c:pt>
                <c:pt idx="39">
                  <c:v>0.38668306394940266</c:v>
                </c:pt>
                <c:pt idx="40">
                  <c:v>0.31923701298701301</c:v>
                </c:pt>
                <c:pt idx="41">
                  <c:v>0.37317318998824123</c:v>
                </c:pt>
                <c:pt idx="42">
                  <c:v>0.44154401555123579</c:v>
                </c:pt>
                <c:pt idx="43">
                  <c:v>0.43156927318679633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4B-4B8E-91B7-C45A80D11A54}"/>
            </c:ext>
          </c:extLst>
        </c:ser>
        <c:ser>
          <c:idx val="1"/>
          <c:order val="1"/>
          <c:tx>
            <c:strRef>
              <c:f>NORTE!$C$7:$C$8</c:f>
              <c:strCache>
                <c:ptCount val="1"/>
                <c:pt idx="0">
                  <c:v>PORTALES</c:v>
                </c:pt>
              </c:strCache>
            </c:strRef>
          </c:tx>
          <c:spPr>
            <a:ln w="38100">
              <a:prstDash val="sysDash"/>
            </a:ln>
            <a:effectLst/>
          </c:spPr>
          <c:marker>
            <c:symbol val="none"/>
          </c:marker>
          <c:cat>
            <c:strRef>
              <c:f>NORTE!$A$9:$A$52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NORTE!$C$9:$C$52</c:f>
              <c:numCache>
                <c:formatCode>0%</c:formatCode>
                <c:ptCount val="44"/>
                <c:pt idx="0">
                  <c:v>0.56116226234604805</c:v>
                </c:pt>
                <c:pt idx="1">
                  <c:v>0.55869160923312544</c:v>
                </c:pt>
                <c:pt idx="2">
                  <c:v>0.57140214576396597</c:v>
                </c:pt>
                <c:pt idx="3">
                  <c:v>0.5927654609101517</c:v>
                </c:pt>
                <c:pt idx="4">
                  <c:v>0.55001511030522821</c:v>
                </c:pt>
                <c:pt idx="5">
                  <c:v>0.55312771923039739</c:v>
                </c:pt>
                <c:pt idx="6">
                  <c:v>0.49925957266765392</c:v>
                </c:pt>
                <c:pt idx="7">
                  <c:v>0.54656019656019661</c:v>
                </c:pt>
                <c:pt idx="8">
                  <c:v>0.4930142687277051</c:v>
                </c:pt>
                <c:pt idx="9">
                  <c:v>0.45485646288859138</c:v>
                </c:pt>
                <c:pt idx="10">
                  <c:v>0.44644126307239312</c:v>
                </c:pt>
                <c:pt idx="11">
                  <c:v>0.41216512955643392</c:v>
                </c:pt>
                <c:pt idx="12">
                  <c:v>0.43630494164390365</c:v>
                </c:pt>
                <c:pt idx="13">
                  <c:v>0.41457448178189776</c:v>
                </c:pt>
                <c:pt idx="14">
                  <c:v>0.41803393633431496</c:v>
                </c:pt>
                <c:pt idx="15">
                  <c:v>0.44282136894824708</c:v>
                </c:pt>
                <c:pt idx="16">
                  <c:v>0.46797708929966153</c:v>
                </c:pt>
                <c:pt idx="17">
                  <c:v>0.49114103472714388</c:v>
                </c:pt>
                <c:pt idx="18">
                  <c:v>0.4173461823573017</c:v>
                </c:pt>
                <c:pt idx="19">
                  <c:v>0.38218516893374288</c:v>
                </c:pt>
                <c:pt idx="20">
                  <c:v>0.36267456622936944</c:v>
                </c:pt>
                <c:pt idx="21">
                  <c:v>0.39910928400137036</c:v>
                </c:pt>
                <c:pt idx="22">
                  <c:v>0.40206284022538441</c:v>
                </c:pt>
                <c:pt idx="23">
                  <c:v>0.45170686240242341</c:v>
                </c:pt>
                <c:pt idx="24">
                  <c:v>0.43439051575640897</c:v>
                </c:pt>
                <c:pt idx="25">
                  <c:v>0.42669417897480449</c:v>
                </c:pt>
                <c:pt idx="26">
                  <c:v>0.42908128022104536</c:v>
                </c:pt>
                <c:pt idx="27">
                  <c:v>0.450141851423768</c:v>
                </c:pt>
                <c:pt idx="28">
                  <c:v>0.47663834951456313</c:v>
                </c:pt>
                <c:pt idx="29">
                  <c:v>0.46683699540112417</c:v>
                </c:pt>
                <c:pt idx="30">
                  <c:v>0.46390188392970033</c:v>
                </c:pt>
                <c:pt idx="31">
                  <c:v>0.50088787417554537</c:v>
                </c:pt>
                <c:pt idx="32">
                  <c:v>0.44068192433442316</c:v>
                </c:pt>
                <c:pt idx="33">
                  <c:v>0.41511423550087873</c:v>
                </c:pt>
                <c:pt idx="34">
                  <c:v>0.44208715596330272</c:v>
                </c:pt>
                <c:pt idx="35">
                  <c:v>0.3705486779764634</c:v>
                </c:pt>
                <c:pt idx="36">
                  <c:v>0.38429651304559864</c:v>
                </c:pt>
                <c:pt idx="37">
                  <c:v>0.40160496078788982</c:v>
                </c:pt>
                <c:pt idx="38">
                  <c:v>0.40364054077935851</c:v>
                </c:pt>
                <c:pt idx="39">
                  <c:v>0.43244905130007028</c:v>
                </c:pt>
                <c:pt idx="40">
                  <c:v>0.47637987012987015</c:v>
                </c:pt>
                <c:pt idx="41">
                  <c:v>0.40710566101125484</c:v>
                </c:pt>
                <c:pt idx="42">
                  <c:v>0.4062760344348792</c:v>
                </c:pt>
                <c:pt idx="43">
                  <c:v>0.38615302136784868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4B-4B8E-91B7-C45A80D11A54}"/>
            </c:ext>
          </c:extLst>
        </c:ser>
        <c:ser>
          <c:idx val="2"/>
          <c:order val="2"/>
          <c:tx>
            <c:strRef>
              <c:f>NORTE!$D$7:$D$8</c:f>
              <c:strCache>
                <c:ptCount val="1"/>
                <c:pt idx="0">
                  <c:v>WEB INMOBILIARIA</c:v>
                </c:pt>
              </c:strCache>
            </c:strRef>
          </c:tx>
          <c:spPr>
            <a:ln w="38100">
              <a:prstDash val="sysDash"/>
            </a:ln>
            <a:effectLst/>
          </c:spPr>
          <c:marker>
            <c:symbol val="none"/>
          </c:marker>
          <c:cat>
            <c:strRef>
              <c:f>NORTE!$A$9:$A$52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NORTE!$D$9:$D$52</c:f>
              <c:numCache>
                <c:formatCode>0%</c:formatCode>
                <c:ptCount val="44"/>
                <c:pt idx="0">
                  <c:v>0.26485710869305273</c:v>
                </c:pt>
                <c:pt idx="1">
                  <c:v>0.24756591182583962</c:v>
                </c:pt>
                <c:pt idx="2">
                  <c:v>0.2534221235664077</c:v>
                </c:pt>
                <c:pt idx="3">
                  <c:v>0.23337222870478413</c:v>
                </c:pt>
                <c:pt idx="4">
                  <c:v>0.23733252745038783</c:v>
                </c:pt>
                <c:pt idx="5">
                  <c:v>0.25408488833027171</c:v>
                </c:pt>
                <c:pt idx="6">
                  <c:v>0.28104506029193993</c:v>
                </c:pt>
                <c:pt idx="7">
                  <c:v>0.24840294840294841</c:v>
                </c:pt>
                <c:pt idx="8">
                  <c:v>0.25431034482758619</c:v>
                </c:pt>
                <c:pt idx="9">
                  <c:v>0.18816004759779861</c:v>
                </c:pt>
                <c:pt idx="10">
                  <c:v>0.20854909127830237</c:v>
                </c:pt>
                <c:pt idx="11">
                  <c:v>0.18939393939393939</c:v>
                </c:pt>
                <c:pt idx="12">
                  <c:v>0.19294760367519245</c:v>
                </c:pt>
                <c:pt idx="13">
                  <c:v>0.23934595081756146</c:v>
                </c:pt>
                <c:pt idx="14">
                  <c:v>0.20488010096760623</c:v>
                </c:pt>
                <c:pt idx="15">
                  <c:v>0.22036727879799667</c:v>
                </c:pt>
                <c:pt idx="16">
                  <c:v>0.16909658942983599</c:v>
                </c:pt>
                <c:pt idx="17">
                  <c:v>0.18001417434443656</c:v>
                </c:pt>
                <c:pt idx="18">
                  <c:v>0.16871756856931061</c:v>
                </c:pt>
                <c:pt idx="19">
                  <c:v>0.19526107942079859</c:v>
                </c:pt>
                <c:pt idx="20">
                  <c:v>0.20595288475102272</c:v>
                </c:pt>
                <c:pt idx="21">
                  <c:v>0.17848578280232957</c:v>
                </c:pt>
                <c:pt idx="22">
                  <c:v>0.2042784834304269</c:v>
                </c:pt>
                <c:pt idx="23">
                  <c:v>0.22183385762553887</c:v>
                </c:pt>
                <c:pt idx="24">
                  <c:v>0.1794508055527409</c:v>
                </c:pt>
                <c:pt idx="25">
                  <c:v>0.16833188531711554</c:v>
                </c:pt>
                <c:pt idx="26">
                  <c:v>0.18178678332949574</c:v>
                </c:pt>
                <c:pt idx="27">
                  <c:v>0.17642114111589788</c:v>
                </c:pt>
                <c:pt idx="28">
                  <c:v>0.14340614886731393</c:v>
                </c:pt>
                <c:pt idx="29">
                  <c:v>0.18242207460398568</c:v>
                </c:pt>
                <c:pt idx="30">
                  <c:v>0.1567834113035782</c:v>
                </c:pt>
                <c:pt idx="31">
                  <c:v>0.16793505834601724</c:v>
                </c:pt>
                <c:pt idx="32">
                  <c:v>0.14642690331620739</c:v>
                </c:pt>
                <c:pt idx="33">
                  <c:v>0.12958406561218511</c:v>
                </c:pt>
                <c:pt idx="34">
                  <c:v>0.14064547837483618</c:v>
                </c:pt>
                <c:pt idx="35">
                  <c:v>0.1869937337612716</c:v>
                </c:pt>
                <c:pt idx="36">
                  <c:v>0.19531821506949523</c:v>
                </c:pt>
                <c:pt idx="37">
                  <c:v>0.1944191136239285</c:v>
                </c:pt>
                <c:pt idx="38">
                  <c:v>0.16762392860298667</c:v>
                </c:pt>
                <c:pt idx="39">
                  <c:v>0.16233309908643712</c:v>
                </c:pt>
                <c:pt idx="40">
                  <c:v>0.18644480519480519</c:v>
                </c:pt>
                <c:pt idx="41">
                  <c:v>0.20745842432387032</c:v>
                </c:pt>
                <c:pt idx="42">
                  <c:v>0.14014625566972139</c:v>
                </c:pt>
                <c:pt idx="43">
                  <c:v>0.17071302749483036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4B-4B8E-91B7-C45A80D11A54}"/>
            </c:ext>
          </c:extLst>
        </c:ser>
        <c:ser>
          <c:idx val="3"/>
          <c:order val="3"/>
          <c:tx>
            <c:strRef>
              <c:f>NORTE!$E$7:$E$8</c:f>
              <c:strCache>
                <c:ptCount val="1"/>
                <c:pt idx="0">
                  <c:v>BANCO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NORTE!$A$9:$A$52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NORTE!$E$9:$E$52</c:f>
              <c:numCache>
                <c:formatCode>0%</c:formatCode>
                <c:ptCount val="44"/>
                <c:pt idx="0">
                  <c:v>1.2077005859141456E-2</c:v>
                </c:pt>
                <c:pt idx="1">
                  <c:v>9.517558254020347E-3</c:v>
                </c:pt>
                <c:pt idx="2">
                  <c:v>6.7517573066962636E-3</c:v>
                </c:pt>
                <c:pt idx="3">
                  <c:v>7.3194017184682299E-3</c:v>
                </c:pt>
                <c:pt idx="4">
                  <c:v>8.1595648232094288E-3</c:v>
                </c:pt>
                <c:pt idx="5">
                  <c:v>7.0579135647297689E-3</c:v>
                </c:pt>
                <c:pt idx="6">
                  <c:v>9.3082293209223611E-3</c:v>
                </c:pt>
                <c:pt idx="7">
                  <c:v>1.1302211302211302E-2</c:v>
                </c:pt>
                <c:pt idx="8">
                  <c:v>7.1343638525564806E-3</c:v>
                </c:pt>
                <c:pt idx="9">
                  <c:v>2.6773761713520749E-3</c:v>
                </c:pt>
                <c:pt idx="10">
                  <c:v>0</c:v>
                </c:pt>
                <c:pt idx="11">
                  <c:v>1.0979358805445762E-4</c:v>
                </c:pt>
                <c:pt idx="12">
                  <c:v>0</c:v>
                </c:pt>
                <c:pt idx="13">
                  <c:v>1.9312475859405175E-3</c:v>
                </c:pt>
                <c:pt idx="14">
                  <c:v>0</c:v>
                </c:pt>
                <c:pt idx="15">
                  <c:v>1.3912075681691709E-4</c:v>
                </c:pt>
                <c:pt idx="16">
                  <c:v>0</c:v>
                </c:pt>
                <c:pt idx="17">
                  <c:v>2.8348688873139615E-4</c:v>
                </c:pt>
                <c:pt idx="18">
                  <c:v>1.4825796886582654E-4</c:v>
                </c:pt>
                <c:pt idx="19">
                  <c:v>0</c:v>
                </c:pt>
                <c:pt idx="20">
                  <c:v>1.410636196924813E-4</c:v>
                </c:pt>
                <c:pt idx="21">
                  <c:v>3.4258307639602604E-4</c:v>
                </c:pt>
                <c:pt idx="22">
                  <c:v>0</c:v>
                </c:pt>
                <c:pt idx="23">
                  <c:v>1.165093790050099E-4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1.2683916793505834E-4</c:v>
                </c:pt>
                <c:pt idx="32">
                  <c:v>0</c:v>
                </c:pt>
                <c:pt idx="33">
                  <c:v>1.1716461628588167E-4</c:v>
                </c:pt>
                <c:pt idx="34">
                  <c:v>0</c:v>
                </c:pt>
                <c:pt idx="35">
                  <c:v>7.6417545468439552E-5</c:v>
                </c:pt>
                <c:pt idx="36">
                  <c:v>1.6256197675363731E-4</c:v>
                </c:pt>
                <c:pt idx="37">
                  <c:v>0</c:v>
                </c:pt>
                <c:pt idx="38">
                  <c:v>0</c:v>
                </c:pt>
                <c:pt idx="39">
                  <c:v>8.7842586085734364E-5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4B-4B8E-91B7-C45A80D11A54}"/>
            </c:ext>
          </c:extLst>
        </c:ser>
        <c:ser>
          <c:idx val="4"/>
          <c:order val="4"/>
          <c:tx>
            <c:strRef>
              <c:f>NORTE!$F$7:$F$8</c:f>
              <c:strCache>
                <c:ptCount val="1"/>
                <c:pt idx="0">
                  <c:v>CAMPAÑA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NORTE!$A$9:$A$52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NORTE!$F$9:$F$52</c:f>
              <c:numCache>
                <c:formatCode>0%</c:formatCode>
                <c:ptCount val="44"/>
                <c:pt idx="0">
                  <c:v>2.5110606241779266E-3</c:v>
                </c:pt>
                <c:pt idx="1">
                  <c:v>1.9691499835904169E-3</c:v>
                </c:pt>
                <c:pt idx="2">
                  <c:v>1.6648168701442841E-3</c:v>
                </c:pt>
                <c:pt idx="3">
                  <c:v>1.9094091439482337E-3</c:v>
                </c:pt>
                <c:pt idx="4">
                  <c:v>2.6191195728820387E-3</c:v>
                </c:pt>
                <c:pt idx="5">
                  <c:v>7.831383544426182E-3</c:v>
                </c:pt>
                <c:pt idx="6">
                  <c:v>1.3750793314998941E-3</c:v>
                </c:pt>
                <c:pt idx="7">
                  <c:v>5.2825552825552825E-3</c:v>
                </c:pt>
                <c:pt idx="8">
                  <c:v>1.4714625445897741E-2</c:v>
                </c:pt>
                <c:pt idx="9">
                  <c:v>1.0412018444146958E-3</c:v>
                </c:pt>
                <c:pt idx="10">
                  <c:v>6.0919890344197378E-3</c:v>
                </c:pt>
                <c:pt idx="11">
                  <c:v>1.427316644707949E-2</c:v>
                </c:pt>
                <c:pt idx="12">
                  <c:v>1.4899428855227217E-3</c:v>
                </c:pt>
                <c:pt idx="13">
                  <c:v>6.4374919531350581E-4</c:v>
                </c:pt>
                <c:pt idx="14">
                  <c:v>2.1034917963819941E-3</c:v>
                </c:pt>
                <c:pt idx="15">
                  <c:v>3.060656649972176E-3</c:v>
                </c:pt>
                <c:pt idx="16">
                  <c:v>1.0153605831814632E-2</c:v>
                </c:pt>
                <c:pt idx="17">
                  <c:v>7.7958894401133948E-3</c:v>
                </c:pt>
                <c:pt idx="18">
                  <c:v>1.7790956263899185E-3</c:v>
                </c:pt>
                <c:pt idx="19">
                  <c:v>4.9729413485446834E-3</c:v>
                </c:pt>
                <c:pt idx="20">
                  <c:v>2.2570179150797009E-3</c:v>
                </c:pt>
                <c:pt idx="21">
                  <c:v>1.421719767043508E-2</c:v>
                </c:pt>
                <c:pt idx="22">
                  <c:v>3.7245726291662688E-3</c:v>
                </c:pt>
                <c:pt idx="23">
                  <c:v>3.3787719911452874E-3</c:v>
                </c:pt>
                <c:pt idx="24">
                  <c:v>3.3438038301752964E-3</c:v>
                </c:pt>
                <c:pt idx="25">
                  <c:v>0</c:v>
                </c:pt>
                <c:pt idx="26">
                  <c:v>3.9143449228643797E-3</c:v>
                </c:pt>
                <c:pt idx="27">
                  <c:v>2.5218030892087844E-3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4B-4B8E-91B7-C45A80D11A54}"/>
            </c:ext>
          </c:extLst>
        </c:ser>
        <c:ser>
          <c:idx val="5"/>
          <c:order val="5"/>
          <c:tx>
            <c:strRef>
              <c:f>NORTE!$G$7:$G$8</c:f>
              <c:strCache>
                <c:ptCount val="1"/>
                <c:pt idx="0">
                  <c:v>CHAT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NORTE!$A$9:$A$52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NORTE!$G$9:$G$52</c:f>
              <c:numCache>
                <c:formatCode>0%</c:formatCode>
                <c:ptCount val="44"/>
                <c:pt idx="0">
                  <c:v>3.479612579217984E-2</c:v>
                </c:pt>
                <c:pt idx="1">
                  <c:v>3.5444699704627505E-2</c:v>
                </c:pt>
                <c:pt idx="2">
                  <c:v>4.2822789493155752E-2</c:v>
                </c:pt>
                <c:pt idx="3">
                  <c:v>4.5083271454333301E-2</c:v>
                </c:pt>
                <c:pt idx="4">
                  <c:v>5.0065477989322052E-2</c:v>
                </c:pt>
                <c:pt idx="5">
                  <c:v>4.9405394953108382E-2</c:v>
                </c:pt>
                <c:pt idx="6">
                  <c:v>4.2944785276073622E-2</c:v>
                </c:pt>
                <c:pt idx="7">
                  <c:v>3.9680589680589684E-2</c:v>
                </c:pt>
                <c:pt idx="8">
                  <c:v>3.7306777645659928E-2</c:v>
                </c:pt>
                <c:pt idx="9">
                  <c:v>4.7002826119291984E-2</c:v>
                </c:pt>
                <c:pt idx="10">
                  <c:v>4.1628591735201545E-2</c:v>
                </c:pt>
                <c:pt idx="11">
                  <c:v>4.6332894158981112E-2</c:v>
                </c:pt>
                <c:pt idx="12">
                  <c:v>3.6627762602433576E-2</c:v>
                </c:pt>
                <c:pt idx="13">
                  <c:v>3.7337453328183341E-2</c:v>
                </c:pt>
                <c:pt idx="14">
                  <c:v>3.3235170382835508E-2</c:v>
                </c:pt>
                <c:pt idx="15">
                  <c:v>3.1580411797440179E-2</c:v>
                </c:pt>
                <c:pt idx="16">
                  <c:v>2.8117677688102055E-2</c:v>
                </c:pt>
                <c:pt idx="17">
                  <c:v>2.4805102763997167E-2</c:v>
                </c:pt>
                <c:pt idx="18">
                  <c:v>2.5648628613787992E-2</c:v>
                </c:pt>
                <c:pt idx="19">
                  <c:v>1.8429135585783237E-2</c:v>
                </c:pt>
                <c:pt idx="20">
                  <c:v>2.1864861052334601E-2</c:v>
                </c:pt>
                <c:pt idx="21">
                  <c:v>1.2332990750256937E-2</c:v>
                </c:pt>
                <c:pt idx="22">
                  <c:v>1.690382962467768E-2</c:v>
                </c:pt>
                <c:pt idx="23">
                  <c:v>1.5728766165676335E-2</c:v>
                </c:pt>
                <c:pt idx="24">
                  <c:v>2.7763704529334278E-2</c:v>
                </c:pt>
                <c:pt idx="25">
                  <c:v>1.9548218940052129E-2</c:v>
                </c:pt>
                <c:pt idx="26">
                  <c:v>2.6939903292654846E-2</c:v>
                </c:pt>
                <c:pt idx="27">
                  <c:v>2.4167279604917515E-2</c:v>
                </c:pt>
                <c:pt idx="28">
                  <c:v>2.0226537216828478E-2</c:v>
                </c:pt>
                <c:pt idx="29">
                  <c:v>2.4833929483903935E-2</c:v>
                </c:pt>
                <c:pt idx="30">
                  <c:v>2.9586546971804274E-2</c:v>
                </c:pt>
                <c:pt idx="31">
                  <c:v>2.1055301877219684E-2</c:v>
                </c:pt>
                <c:pt idx="32">
                  <c:v>2.1134983652498832E-2</c:v>
                </c:pt>
                <c:pt idx="33">
                  <c:v>2.0152314001171647E-2</c:v>
                </c:pt>
                <c:pt idx="34">
                  <c:v>2.0068807339449542E-2</c:v>
                </c:pt>
                <c:pt idx="35">
                  <c:v>2.4606449640837535E-2</c:v>
                </c:pt>
                <c:pt idx="36">
                  <c:v>2.3734048606031049E-2</c:v>
                </c:pt>
                <c:pt idx="37">
                  <c:v>2.507751231077877E-2</c:v>
                </c:pt>
                <c:pt idx="38">
                  <c:v>1.8821242378722278E-2</c:v>
                </c:pt>
                <c:pt idx="39">
                  <c:v>1.8446943078004218E-2</c:v>
                </c:pt>
                <c:pt idx="40">
                  <c:v>1.7938311688311687E-2</c:v>
                </c:pt>
                <c:pt idx="41">
                  <c:v>1.226272467663363E-2</c:v>
                </c:pt>
                <c:pt idx="42">
                  <c:v>1.2033694344163659E-2</c:v>
                </c:pt>
                <c:pt idx="43">
                  <c:v>1.1564677950524623E-2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4B-4B8E-91B7-C45A80D11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2141151"/>
        <c:axId val="1082140191"/>
      </c:lineChart>
      <c:catAx>
        <c:axId val="108214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140191"/>
        <c:crosses val="autoZero"/>
        <c:auto val="1"/>
        <c:lblAlgn val="ctr"/>
        <c:lblOffset val="100"/>
        <c:noMultiLvlLbl val="0"/>
      </c:catAx>
      <c:valAx>
        <c:axId val="108214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141151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[ML 2024-10 Medios Llegada .xlsx]CENTRO!TablaDinámica6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3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4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5"/>
          </a:solidFill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6"/>
          </a:solidFill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>
              <a:lumMod val="60000"/>
            </a:schemeClr>
          </a:solidFill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CENTRO!$B$7:$B$8</c:f>
              <c:strCache>
                <c:ptCount val="1"/>
                <c:pt idx="0">
                  <c:v>RRSS</c:v>
                </c:pt>
              </c:strCache>
            </c:strRef>
          </c:tx>
          <c:spPr>
            <a:ln w="38100">
              <a:solidFill>
                <a:srgbClr val="58508D"/>
              </a:solidFill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CENTRO!$A$9:$A$52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CENTRO!$B$9:$B$52</c:f>
              <c:numCache>
                <c:formatCode>0%</c:formatCode>
                <c:ptCount val="44"/>
                <c:pt idx="0">
                  <c:v>0.27852685106710839</c:v>
                </c:pt>
                <c:pt idx="1">
                  <c:v>0.29651458924543406</c:v>
                </c:pt>
                <c:pt idx="2">
                  <c:v>0.27289825089336089</c:v>
                </c:pt>
                <c:pt idx="3">
                  <c:v>0.23583739364409861</c:v>
                </c:pt>
                <c:pt idx="4">
                  <c:v>0.23197512898531553</c:v>
                </c:pt>
                <c:pt idx="5">
                  <c:v>0.25235774416102286</c:v>
                </c:pt>
                <c:pt idx="6">
                  <c:v>0.27212163962693003</c:v>
                </c:pt>
                <c:pt idx="7">
                  <c:v>0.26481818181818184</c:v>
                </c:pt>
                <c:pt idx="8">
                  <c:v>0.34433443344334436</c:v>
                </c:pt>
                <c:pt idx="9">
                  <c:v>0.33733733733733734</c:v>
                </c:pt>
                <c:pt idx="10">
                  <c:v>0.34777874564459932</c:v>
                </c:pt>
                <c:pt idx="11">
                  <c:v>0.36746597537265069</c:v>
                </c:pt>
                <c:pt idx="12">
                  <c:v>0.35238178328389463</c:v>
                </c:pt>
                <c:pt idx="13">
                  <c:v>0.3188253300172183</c:v>
                </c:pt>
                <c:pt idx="14">
                  <c:v>0.33700317223362569</c:v>
                </c:pt>
                <c:pt idx="15">
                  <c:v>0.36022550544323484</c:v>
                </c:pt>
                <c:pt idx="16">
                  <c:v>0.29023600185099491</c:v>
                </c:pt>
                <c:pt idx="17">
                  <c:v>0.34470497789736693</c:v>
                </c:pt>
                <c:pt idx="18">
                  <c:v>0.35645320197044333</c:v>
                </c:pt>
                <c:pt idx="19">
                  <c:v>0.34054167541465463</c:v>
                </c:pt>
                <c:pt idx="20">
                  <c:v>0.37480624160380283</c:v>
                </c:pt>
                <c:pt idx="21">
                  <c:v>0.48301539491298529</c:v>
                </c:pt>
                <c:pt idx="22">
                  <c:v>0.37186795704626807</c:v>
                </c:pt>
                <c:pt idx="23">
                  <c:v>0.34661157024793388</c:v>
                </c:pt>
                <c:pt idx="24">
                  <c:v>0.38467862481315396</c:v>
                </c:pt>
                <c:pt idx="25">
                  <c:v>0.37143355728121458</c:v>
                </c:pt>
                <c:pt idx="26">
                  <c:v>0.27971109652002624</c:v>
                </c:pt>
                <c:pt idx="27">
                  <c:v>0.3066199035510741</c:v>
                </c:pt>
                <c:pt idx="28">
                  <c:v>0.32723547490121468</c:v>
                </c:pt>
                <c:pt idx="29">
                  <c:v>0.32249168626814828</c:v>
                </c:pt>
                <c:pt idx="30">
                  <c:v>0.30048051254671648</c:v>
                </c:pt>
                <c:pt idx="31">
                  <c:v>0.3345489443378119</c:v>
                </c:pt>
                <c:pt idx="32">
                  <c:v>0.38412120049860965</c:v>
                </c:pt>
                <c:pt idx="33">
                  <c:v>0.37238263169495261</c:v>
                </c:pt>
                <c:pt idx="34">
                  <c:v>0.33264916129945504</c:v>
                </c:pt>
                <c:pt idx="35">
                  <c:v>0.38811268031115476</c:v>
                </c:pt>
                <c:pt idx="36">
                  <c:v>0.35509361429486724</c:v>
                </c:pt>
                <c:pt idx="37">
                  <c:v>0.32252363700627373</c:v>
                </c:pt>
                <c:pt idx="38">
                  <c:v>0.34880450070323488</c:v>
                </c:pt>
                <c:pt idx="39">
                  <c:v>0.40539596612241335</c:v>
                </c:pt>
                <c:pt idx="40">
                  <c:v>0.48205160164526983</c:v>
                </c:pt>
                <c:pt idx="41">
                  <c:v>0.45058979767205687</c:v>
                </c:pt>
                <c:pt idx="42">
                  <c:v>0.46408886627660478</c:v>
                </c:pt>
                <c:pt idx="43">
                  <c:v>0.49806835066864785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4A-435D-9F7B-EBFCE72DDAAE}"/>
            </c:ext>
          </c:extLst>
        </c:ser>
        <c:ser>
          <c:idx val="1"/>
          <c:order val="1"/>
          <c:tx>
            <c:strRef>
              <c:f>CENTRO!$C$7:$C$8</c:f>
              <c:strCache>
                <c:ptCount val="1"/>
                <c:pt idx="0">
                  <c:v>PORTALES</c:v>
                </c:pt>
              </c:strCache>
            </c:strRef>
          </c:tx>
          <c:spPr>
            <a:ln w="38100">
              <a:prstDash val="sysDash"/>
            </a:ln>
            <a:effectLst/>
          </c:spPr>
          <c:marker>
            <c:symbol val="none"/>
          </c:marker>
          <c:cat>
            <c:strRef>
              <c:f>CENTRO!$A$9:$A$52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CENTRO!$C$9:$C$52</c:f>
              <c:numCache>
                <c:formatCode>0%</c:formatCode>
                <c:ptCount val="44"/>
                <c:pt idx="0">
                  <c:v>0.35418753370829803</c:v>
                </c:pt>
                <c:pt idx="1">
                  <c:v>0.34955977588590553</c:v>
                </c:pt>
                <c:pt idx="2">
                  <c:v>0.39984953921384242</c:v>
                </c:pt>
                <c:pt idx="3">
                  <c:v>0.4474583666642426</c:v>
                </c:pt>
                <c:pt idx="4">
                  <c:v>0.44919962958063236</c:v>
                </c:pt>
                <c:pt idx="5">
                  <c:v>0.44471169061332994</c:v>
                </c:pt>
                <c:pt idx="6">
                  <c:v>0.42197664393761264</c:v>
                </c:pt>
                <c:pt idx="7">
                  <c:v>0.43545454545454543</c:v>
                </c:pt>
                <c:pt idx="8">
                  <c:v>0.37480748074807479</c:v>
                </c:pt>
                <c:pt idx="9">
                  <c:v>0.41028528528528529</c:v>
                </c:pt>
                <c:pt idx="10">
                  <c:v>0.38980836236933797</c:v>
                </c:pt>
                <c:pt idx="11">
                  <c:v>0.35539533376539212</c:v>
                </c:pt>
                <c:pt idx="12">
                  <c:v>0.3891118478450532</c:v>
                </c:pt>
                <c:pt idx="13">
                  <c:v>0.40568203558446525</c:v>
                </c:pt>
                <c:pt idx="14">
                  <c:v>0.41089755551408846</c:v>
                </c:pt>
                <c:pt idx="15">
                  <c:v>0.39064930015552102</c:v>
                </c:pt>
                <c:pt idx="16">
                  <c:v>0.45136510874595093</c:v>
                </c:pt>
                <c:pt idx="17">
                  <c:v>0.42744570440130691</c:v>
                </c:pt>
                <c:pt idx="18">
                  <c:v>0.40866995073891627</c:v>
                </c:pt>
                <c:pt idx="19">
                  <c:v>0.41486458114633634</c:v>
                </c:pt>
                <c:pt idx="20">
                  <c:v>0.4233750129172264</c:v>
                </c:pt>
                <c:pt idx="21">
                  <c:v>0.34805890227576974</c:v>
                </c:pt>
                <c:pt idx="22">
                  <c:v>0.42032347872199388</c:v>
                </c:pt>
                <c:pt idx="23">
                  <c:v>0.42578512396694213</c:v>
                </c:pt>
                <c:pt idx="24">
                  <c:v>0.41905829596412558</c:v>
                </c:pt>
                <c:pt idx="25">
                  <c:v>0.45659192042579183</c:v>
                </c:pt>
                <c:pt idx="26">
                  <c:v>0.52771785010786976</c:v>
                </c:pt>
                <c:pt idx="27">
                  <c:v>0.51196843489697497</c:v>
                </c:pt>
                <c:pt idx="28">
                  <c:v>0.50065856871066883</c:v>
                </c:pt>
                <c:pt idx="29">
                  <c:v>0.50182496552842892</c:v>
                </c:pt>
                <c:pt idx="30">
                  <c:v>0.53924185798184732</c:v>
                </c:pt>
                <c:pt idx="31">
                  <c:v>0.51420345489443375</c:v>
                </c:pt>
                <c:pt idx="32">
                  <c:v>0.47176143446159746</c:v>
                </c:pt>
                <c:pt idx="33">
                  <c:v>0.47839982367202999</c:v>
                </c:pt>
                <c:pt idx="34">
                  <c:v>0.51511076509307097</c:v>
                </c:pt>
                <c:pt idx="35">
                  <c:v>0.45842459028774263</c:v>
                </c:pt>
                <c:pt idx="36">
                  <c:v>0.46871218053676944</c:v>
                </c:pt>
                <c:pt idx="37">
                  <c:v>0.51913051161968715</c:v>
                </c:pt>
                <c:pt idx="38">
                  <c:v>0.5192510548523207</c:v>
                </c:pt>
                <c:pt idx="39">
                  <c:v>0.47926307517680955</c:v>
                </c:pt>
                <c:pt idx="40">
                  <c:v>0.41673937429889069</c:v>
                </c:pt>
                <c:pt idx="41">
                  <c:v>0.42137333020857748</c:v>
                </c:pt>
                <c:pt idx="42">
                  <c:v>0.42211481387263633</c:v>
                </c:pt>
                <c:pt idx="43">
                  <c:v>0.36485884101040117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4A-435D-9F7B-EBFCE72DDAAE}"/>
            </c:ext>
          </c:extLst>
        </c:ser>
        <c:ser>
          <c:idx val="2"/>
          <c:order val="2"/>
          <c:tx>
            <c:strRef>
              <c:f>CENTRO!$D$7:$D$8</c:f>
              <c:strCache>
                <c:ptCount val="1"/>
                <c:pt idx="0">
                  <c:v>WEB INMOBILIARIA</c:v>
                </c:pt>
              </c:strCache>
            </c:strRef>
          </c:tx>
          <c:spPr>
            <a:ln w="38100">
              <a:prstDash val="sysDash"/>
            </a:ln>
            <a:effectLst/>
          </c:spPr>
          <c:marker>
            <c:symbol val="none"/>
          </c:marker>
          <c:cat>
            <c:strRef>
              <c:f>CENTRO!$A$9:$A$52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CENTRO!$D$9:$D$52</c:f>
              <c:numCache>
                <c:formatCode>0%</c:formatCode>
                <c:ptCount val="44"/>
                <c:pt idx="0">
                  <c:v>0.36258571538639339</c:v>
                </c:pt>
                <c:pt idx="1">
                  <c:v>0.34672196754711487</c:v>
                </c:pt>
                <c:pt idx="2">
                  <c:v>0.32060685850416903</c:v>
                </c:pt>
                <c:pt idx="3">
                  <c:v>0.31125009090247979</c:v>
                </c:pt>
                <c:pt idx="4">
                  <c:v>0.31227675618468054</c:v>
                </c:pt>
                <c:pt idx="5">
                  <c:v>0.29805683904044561</c:v>
                </c:pt>
                <c:pt idx="6">
                  <c:v>0.30292342660083077</c:v>
                </c:pt>
                <c:pt idx="7">
                  <c:v>0.29554545454545456</c:v>
                </c:pt>
                <c:pt idx="8">
                  <c:v>0.27667766776677666</c:v>
                </c:pt>
                <c:pt idx="9">
                  <c:v>0.24949949949949951</c:v>
                </c:pt>
                <c:pt idx="10">
                  <c:v>0.25617015098722418</c:v>
                </c:pt>
                <c:pt idx="11">
                  <c:v>0.27430330524951391</c:v>
                </c:pt>
                <c:pt idx="12">
                  <c:v>0.2562380038387716</c:v>
                </c:pt>
                <c:pt idx="13">
                  <c:v>0.27348383393916204</c:v>
                </c:pt>
                <c:pt idx="14">
                  <c:v>0.24612800895689493</c:v>
                </c:pt>
                <c:pt idx="15">
                  <c:v>0.24718118195956454</c:v>
                </c:pt>
                <c:pt idx="16">
                  <c:v>0.25654789449329013</c:v>
                </c:pt>
                <c:pt idx="17">
                  <c:v>0.22487026715356526</c:v>
                </c:pt>
                <c:pt idx="18">
                  <c:v>0.22817733990147784</c:v>
                </c:pt>
                <c:pt idx="19">
                  <c:v>0.23168171320596262</c:v>
                </c:pt>
                <c:pt idx="20">
                  <c:v>0.19902862457373152</c:v>
                </c:pt>
                <c:pt idx="21">
                  <c:v>0.1659136546184739</c:v>
                </c:pt>
                <c:pt idx="22">
                  <c:v>0.20177648150603208</c:v>
                </c:pt>
                <c:pt idx="23">
                  <c:v>0.22239669421487604</c:v>
                </c:pt>
                <c:pt idx="24">
                  <c:v>0.18707025411061284</c:v>
                </c:pt>
                <c:pt idx="25">
                  <c:v>0.1628130180612512</c:v>
                </c:pt>
                <c:pt idx="26">
                  <c:v>0.17746928055529501</c:v>
                </c:pt>
                <c:pt idx="27">
                  <c:v>0.16790881192459448</c:v>
                </c:pt>
                <c:pt idx="28">
                  <c:v>0.15893458217474024</c:v>
                </c:pt>
                <c:pt idx="29">
                  <c:v>0.16027252818557872</c:v>
                </c:pt>
                <c:pt idx="30">
                  <c:v>0.14340630005339028</c:v>
                </c:pt>
                <c:pt idx="31">
                  <c:v>0.13032629558541267</c:v>
                </c:pt>
                <c:pt idx="32">
                  <c:v>0.1317480103557388</c:v>
                </c:pt>
                <c:pt idx="33">
                  <c:v>0.13235618249944897</c:v>
                </c:pt>
                <c:pt idx="34">
                  <c:v>0.1447377733739118</c:v>
                </c:pt>
                <c:pt idx="35">
                  <c:v>0.15021524054074464</c:v>
                </c:pt>
                <c:pt idx="36">
                  <c:v>0.17028547020716167</c:v>
                </c:pt>
                <c:pt idx="37">
                  <c:v>0.14615180701599365</c:v>
                </c:pt>
                <c:pt idx="38">
                  <c:v>0.12341772151898735</c:v>
                </c:pt>
                <c:pt idx="39">
                  <c:v>0.10757006897756047</c:v>
                </c:pt>
                <c:pt idx="40">
                  <c:v>9.3231958120403843E-2</c:v>
                </c:pt>
                <c:pt idx="41">
                  <c:v>0.12155300367158815</c:v>
                </c:pt>
                <c:pt idx="42">
                  <c:v>0.10811498346476724</c:v>
                </c:pt>
                <c:pt idx="43">
                  <c:v>0.13090638930163448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4A-435D-9F7B-EBFCE72DDAAE}"/>
            </c:ext>
          </c:extLst>
        </c:ser>
        <c:ser>
          <c:idx val="3"/>
          <c:order val="3"/>
          <c:tx>
            <c:strRef>
              <c:f>CENTRO!$E$7:$E$8</c:f>
              <c:strCache>
                <c:ptCount val="1"/>
                <c:pt idx="0">
                  <c:v>BANCO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CENTRO!$A$9:$A$52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CENTRO!$E$9:$E$52</c:f>
              <c:numCache>
                <c:formatCode>0%</c:formatCode>
                <c:ptCount val="44"/>
                <c:pt idx="0">
                  <c:v>6.9342784498035287E-4</c:v>
                </c:pt>
                <c:pt idx="1">
                  <c:v>3.6382158189623807E-4</c:v>
                </c:pt>
                <c:pt idx="2">
                  <c:v>3.1345997116168263E-4</c:v>
                </c:pt>
                <c:pt idx="3">
                  <c:v>3.6360991927859794E-4</c:v>
                </c:pt>
                <c:pt idx="4">
                  <c:v>7.9375578780261941E-4</c:v>
                </c:pt>
                <c:pt idx="5">
                  <c:v>1.8988543578707514E-4</c:v>
                </c:pt>
                <c:pt idx="6">
                  <c:v>5.4863233795752022E-4</c:v>
                </c:pt>
                <c:pt idx="7">
                  <c:v>4.5454545454545455E-4</c:v>
                </c:pt>
                <c:pt idx="8">
                  <c:v>3.3003300330033004E-4</c:v>
                </c:pt>
                <c:pt idx="9">
                  <c:v>1.2512512512512512E-4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1.4947683109118088E-4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7.5522996752511135E-5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4A-435D-9F7B-EBFCE72DDAAE}"/>
            </c:ext>
          </c:extLst>
        </c:ser>
        <c:ser>
          <c:idx val="4"/>
          <c:order val="4"/>
          <c:tx>
            <c:strRef>
              <c:f>CENTRO!$F$7:$F$8</c:f>
              <c:strCache>
                <c:ptCount val="1"/>
                <c:pt idx="0">
                  <c:v>CAMPAÑA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CENTRO!$A$9:$A$52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CENTRO!$F$9:$F$52</c:f>
              <c:numCache>
                <c:formatCode>0%</c:formatCode>
                <c:ptCount val="44"/>
                <c:pt idx="0">
                  <c:v>0</c:v>
                </c:pt>
                <c:pt idx="1">
                  <c:v>5.0935021465473333E-4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1.8181818181818182E-3</c:v>
                </c:pt>
                <c:pt idx="8">
                  <c:v>5.5005500550055003E-4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4.571748460533682E-3</c:v>
                </c:pt>
                <c:pt idx="15">
                  <c:v>0</c:v>
                </c:pt>
                <c:pt idx="16">
                  <c:v>8.3294770939379913E-4</c:v>
                </c:pt>
                <c:pt idx="17">
                  <c:v>1.1531808571977706E-3</c:v>
                </c:pt>
                <c:pt idx="18">
                  <c:v>3.4482758620689655E-3</c:v>
                </c:pt>
                <c:pt idx="19">
                  <c:v>7.7682133109384845E-3</c:v>
                </c:pt>
                <c:pt idx="20">
                  <c:v>0</c:v>
                </c:pt>
                <c:pt idx="21">
                  <c:v>0</c:v>
                </c:pt>
                <c:pt idx="22">
                  <c:v>2.9166114278138672E-3</c:v>
                </c:pt>
                <c:pt idx="23">
                  <c:v>2.8925619834710742E-3</c:v>
                </c:pt>
                <c:pt idx="24">
                  <c:v>3.5127055306427503E-3</c:v>
                </c:pt>
                <c:pt idx="25">
                  <c:v>6.1076694878282867E-4</c:v>
                </c:pt>
                <c:pt idx="26">
                  <c:v>4.7837913891754999E-3</c:v>
                </c:pt>
                <c:pt idx="27">
                  <c:v>1.7536168347216134E-4</c:v>
                </c:pt>
                <c:pt idx="28">
                  <c:v>8.780916142250841E-4</c:v>
                </c:pt>
                <c:pt idx="29">
                  <c:v>6.4887663233027825E-4</c:v>
                </c:pt>
                <c:pt idx="30">
                  <c:v>1.1745862253069942E-3</c:v>
                </c:pt>
                <c:pt idx="31">
                  <c:v>9.4049904030710178E-3</c:v>
                </c:pt>
                <c:pt idx="32">
                  <c:v>8.6297823377121487E-4</c:v>
                </c:pt>
                <c:pt idx="33">
                  <c:v>9.9184483138637877E-4</c:v>
                </c:pt>
                <c:pt idx="34">
                  <c:v>3.5388208648878193E-4</c:v>
                </c:pt>
                <c:pt idx="35">
                  <c:v>1.1328449512876672E-3</c:v>
                </c:pt>
                <c:pt idx="36">
                  <c:v>2.1356873353741012E-4</c:v>
                </c:pt>
                <c:pt idx="37">
                  <c:v>4.859945215163029E-3</c:v>
                </c:pt>
                <c:pt idx="38">
                  <c:v>2.8129395218002813E-3</c:v>
                </c:pt>
                <c:pt idx="39">
                  <c:v>1.833580721208417E-3</c:v>
                </c:pt>
                <c:pt idx="40">
                  <c:v>1.7449831733765424E-3</c:v>
                </c:pt>
                <c:pt idx="41">
                  <c:v>1.718615733145848E-3</c:v>
                </c:pt>
                <c:pt idx="42">
                  <c:v>8.4796065462562541E-5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4A-435D-9F7B-EBFCE72DDAAE}"/>
            </c:ext>
          </c:extLst>
        </c:ser>
        <c:ser>
          <c:idx val="5"/>
          <c:order val="5"/>
          <c:tx>
            <c:strRef>
              <c:f>CENTRO!$G$7:$G$8</c:f>
              <c:strCache>
                <c:ptCount val="1"/>
                <c:pt idx="0">
                  <c:v>CHAT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CENTRO!$A$9:$A$52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CENTRO!$G$9:$G$52</c:f>
              <c:numCache>
                <c:formatCode>0%</c:formatCode>
                <c:ptCount val="44"/>
                <c:pt idx="0">
                  <c:v>4.0064719932198165E-3</c:v>
                </c:pt>
                <c:pt idx="1">
                  <c:v>6.3304955249945428E-3</c:v>
                </c:pt>
                <c:pt idx="2">
                  <c:v>6.3318914174659898E-3</c:v>
                </c:pt>
                <c:pt idx="3">
                  <c:v>5.0905388699003708E-3</c:v>
                </c:pt>
                <c:pt idx="4">
                  <c:v>5.7547294615689906E-3</c:v>
                </c:pt>
                <c:pt idx="5">
                  <c:v>4.6838407494145199E-3</c:v>
                </c:pt>
                <c:pt idx="6">
                  <c:v>2.429657496669018E-3</c:v>
                </c:pt>
                <c:pt idx="7">
                  <c:v>1.9090909090909091E-3</c:v>
                </c:pt>
                <c:pt idx="8">
                  <c:v>3.3003300330033004E-3</c:v>
                </c:pt>
                <c:pt idx="9">
                  <c:v>2.7527527527527527E-3</c:v>
                </c:pt>
                <c:pt idx="10">
                  <c:v>6.2427409988385597E-3</c:v>
                </c:pt>
                <c:pt idx="11">
                  <c:v>2.8353856124432924E-3</c:v>
                </c:pt>
                <c:pt idx="12">
                  <c:v>2.2683650322805793E-3</c:v>
                </c:pt>
                <c:pt idx="13">
                  <c:v>2.0088004591543905E-3</c:v>
                </c:pt>
                <c:pt idx="14">
                  <c:v>1.3995148348572494E-3</c:v>
                </c:pt>
                <c:pt idx="15">
                  <c:v>1.9440124416796269E-3</c:v>
                </c:pt>
                <c:pt idx="16">
                  <c:v>1.018047200370199E-3</c:v>
                </c:pt>
                <c:pt idx="17">
                  <c:v>1.8258696905631366E-3</c:v>
                </c:pt>
                <c:pt idx="18">
                  <c:v>3.251231527093596E-3</c:v>
                </c:pt>
                <c:pt idx="19">
                  <c:v>5.143816922107915E-3</c:v>
                </c:pt>
                <c:pt idx="20">
                  <c:v>2.790120905239227E-3</c:v>
                </c:pt>
                <c:pt idx="21">
                  <c:v>3.0120481927710845E-3</c:v>
                </c:pt>
                <c:pt idx="22">
                  <c:v>3.1154712978920854E-3</c:v>
                </c:pt>
                <c:pt idx="23">
                  <c:v>2.3140495867768596E-3</c:v>
                </c:pt>
                <c:pt idx="24">
                  <c:v>5.5306427503736917E-3</c:v>
                </c:pt>
                <c:pt idx="25">
                  <c:v>8.5507372829596029E-3</c:v>
                </c:pt>
                <c:pt idx="26">
                  <c:v>1.0317981427633431E-2</c:v>
                </c:pt>
                <c:pt idx="27">
                  <c:v>1.3327487943884261E-2</c:v>
                </c:pt>
                <c:pt idx="28">
                  <c:v>1.2293282599151177E-2</c:v>
                </c:pt>
                <c:pt idx="29">
                  <c:v>1.4761943385513829E-2</c:v>
                </c:pt>
                <c:pt idx="30">
                  <c:v>1.5696743192738921E-2</c:v>
                </c:pt>
                <c:pt idx="31">
                  <c:v>1.1516314779270634E-2</c:v>
                </c:pt>
                <c:pt idx="32">
                  <c:v>1.1506376450282865E-2</c:v>
                </c:pt>
                <c:pt idx="33">
                  <c:v>1.586951730218206E-2</c:v>
                </c:pt>
                <c:pt idx="34">
                  <c:v>7.1484181470733953E-3</c:v>
                </c:pt>
                <c:pt idx="35">
                  <c:v>2.0391209123178009E-3</c:v>
                </c:pt>
                <c:pt idx="36">
                  <c:v>5.69516622766427E-3</c:v>
                </c:pt>
                <c:pt idx="37">
                  <c:v>7.3340991428823893E-3</c:v>
                </c:pt>
                <c:pt idx="38">
                  <c:v>5.7137834036568216E-3</c:v>
                </c:pt>
                <c:pt idx="39">
                  <c:v>5.9373090020082078E-3</c:v>
                </c:pt>
                <c:pt idx="40">
                  <c:v>6.2320827620590798E-3</c:v>
                </c:pt>
                <c:pt idx="41">
                  <c:v>4.7652527146316691E-3</c:v>
                </c:pt>
                <c:pt idx="42">
                  <c:v>5.5965403205291272E-3</c:v>
                </c:pt>
                <c:pt idx="43">
                  <c:v>6.1664190193164931E-3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4A-435D-9F7B-EBFCE72DD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2141151"/>
        <c:axId val="1082140191"/>
      </c:lineChart>
      <c:catAx>
        <c:axId val="108214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140191"/>
        <c:crosses val="autoZero"/>
        <c:auto val="1"/>
        <c:lblAlgn val="ctr"/>
        <c:lblOffset val="100"/>
        <c:noMultiLvlLbl val="0"/>
      </c:catAx>
      <c:valAx>
        <c:axId val="108214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141151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[ML 2024-10 Medios Llegada .xlsx]SUR!TablaDinámica6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3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4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5"/>
          </a:solidFill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6"/>
          </a:solidFill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>
              <a:lumMod val="60000"/>
            </a:schemeClr>
          </a:solidFill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4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SUR!$B$7:$B$8</c:f>
              <c:strCache>
                <c:ptCount val="1"/>
                <c:pt idx="0">
                  <c:v>RRSS</c:v>
                </c:pt>
              </c:strCache>
            </c:strRef>
          </c:tx>
          <c:spPr>
            <a:ln w="38100">
              <a:solidFill>
                <a:srgbClr val="58508D"/>
              </a:solidFill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SUR!$A$9:$A$52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SUR!$B$9:$B$52</c:f>
              <c:numCache>
                <c:formatCode>0%</c:formatCode>
                <c:ptCount val="44"/>
                <c:pt idx="0">
                  <c:v>0.41177015755329011</c:v>
                </c:pt>
                <c:pt idx="1">
                  <c:v>0.41267047954245489</c:v>
                </c:pt>
                <c:pt idx="2">
                  <c:v>0.39651757715794683</c:v>
                </c:pt>
                <c:pt idx="3">
                  <c:v>0.37818797931157483</c:v>
                </c:pt>
                <c:pt idx="4">
                  <c:v>0.39421531869309051</c:v>
                </c:pt>
                <c:pt idx="5">
                  <c:v>0.29545454545454547</c:v>
                </c:pt>
                <c:pt idx="6">
                  <c:v>0.31007751937984496</c:v>
                </c:pt>
                <c:pt idx="7">
                  <c:v>0.30216469538049545</c:v>
                </c:pt>
                <c:pt idx="8">
                  <c:v>0.22588107225472853</c:v>
                </c:pt>
                <c:pt idx="9">
                  <c:v>0.31948168007149241</c:v>
                </c:pt>
                <c:pt idx="10">
                  <c:v>0.26804336602994322</c:v>
                </c:pt>
                <c:pt idx="11">
                  <c:v>0.23304473304473305</c:v>
                </c:pt>
                <c:pt idx="12">
                  <c:v>0.21079622132253711</c:v>
                </c:pt>
                <c:pt idx="13">
                  <c:v>0.21139476961394771</c:v>
                </c:pt>
                <c:pt idx="14">
                  <c:v>0.21542516299070605</c:v>
                </c:pt>
                <c:pt idx="15">
                  <c:v>0.28038876314738381</c:v>
                </c:pt>
                <c:pt idx="16">
                  <c:v>0.25453629032258063</c:v>
                </c:pt>
                <c:pt idx="17">
                  <c:v>0.23586863630814309</c:v>
                </c:pt>
                <c:pt idx="18">
                  <c:v>0.29424148606811146</c:v>
                </c:pt>
                <c:pt idx="19">
                  <c:v>0.31469298245614036</c:v>
                </c:pt>
                <c:pt idx="20">
                  <c:v>0.30466830466830469</c:v>
                </c:pt>
                <c:pt idx="21">
                  <c:v>0.34864680463952696</c:v>
                </c:pt>
                <c:pt idx="22">
                  <c:v>0.38746882793017456</c:v>
                </c:pt>
                <c:pt idx="23">
                  <c:v>0.38685669041963577</c:v>
                </c:pt>
                <c:pt idx="24">
                  <c:v>0.44474614801717605</c:v>
                </c:pt>
                <c:pt idx="25">
                  <c:v>0.45071875644817389</c:v>
                </c:pt>
                <c:pt idx="26">
                  <c:v>0.37588907249083986</c:v>
                </c:pt>
                <c:pt idx="27">
                  <c:v>0.36831118224201514</c:v>
                </c:pt>
                <c:pt idx="28">
                  <c:v>0.34520819563780569</c:v>
                </c:pt>
                <c:pt idx="29">
                  <c:v>0.3579439895410445</c:v>
                </c:pt>
                <c:pt idx="30">
                  <c:v>0.35081253141229685</c:v>
                </c:pt>
                <c:pt idx="31">
                  <c:v>0.3666770379589297</c:v>
                </c:pt>
                <c:pt idx="32">
                  <c:v>0.42319025244883329</c:v>
                </c:pt>
                <c:pt idx="33">
                  <c:v>0.4847390594101969</c:v>
                </c:pt>
                <c:pt idx="34">
                  <c:v>0.46336405529953917</c:v>
                </c:pt>
                <c:pt idx="35">
                  <c:v>0.45976338292140095</c:v>
                </c:pt>
                <c:pt idx="36">
                  <c:v>0.44535141948262408</c:v>
                </c:pt>
                <c:pt idx="37">
                  <c:v>0.46757943683802633</c:v>
                </c:pt>
                <c:pt idx="38">
                  <c:v>0.44818123803446075</c:v>
                </c:pt>
                <c:pt idx="39">
                  <c:v>0.46597024374802154</c:v>
                </c:pt>
                <c:pt idx="40">
                  <c:v>0.48127957210450523</c:v>
                </c:pt>
                <c:pt idx="41">
                  <c:v>0.51170379667398813</c:v>
                </c:pt>
                <c:pt idx="42">
                  <c:v>0.51507453706798578</c:v>
                </c:pt>
                <c:pt idx="43">
                  <c:v>0.48449906787267832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A0-4EBC-8111-2223E48E60D5}"/>
            </c:ext>
          </c:extLst>
        </c:ser>
        <c:ser>
          <c:idx val="1"/>
          <c:order val="1"/>
          <c:tx>
            <c:strRef>
              <c:f>SUR!$C$7:$C$8</c:f>
              <c:strCache>
                <c:ptCount val="1"/>
                <c:pt idx="0">
                  <c:v>PORTALES</c:v>
                </c:pt>
              </c:strCache>
            </c:strRef>
          </c:tx>
          <c:spPr>
            <a:ln w="38100">
              <a:prstDash val="sysDash"/>
            </a:ln>
            <a:effectLst/>
          </c:spPr>
          <c:marker>
            <c:symbol val="none"/>
          </c:marker>
          <c:cat>
            <c:strRef>
              <c:f>SUR!$A$9:$A$52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SUR!$C$9:$C$52</c:f>
              <c:numCache>
                <c:formatCode>0%</c:formatCode>
                <c:ptCount val="44"/>
                <c:pt idx="0">
                  <c:v>0.48415199258572755</c:v>
                </c:pt>
                <c:pt idx="1">
                  <c:v>0.47936647602287724</c:v>
                </c:pt>
                <c:pt idx="2">
                  <c:v>0.49579138471695</c:v>
                </c:pt>
                <c:pt idx="3">
                  <c:v>0.50936329588014984</c:v>
                </c:pt>
                <c:pt idx="4">
                  <c:v>0.47491519371540797</c:v>
                </c:pt>
                <c:pt idx="5">
                  <c:v>0.54291106005907452</c:v>
                </c:pt>
                <c:pt idx="6">
                  <c:v>0.50752393980848154</c:v>
                </c:pt>
                <c:pt idx="7">
                  <c:v>0.5320241017629993</c:v>
                </c:pt>
                <c:pt idx="8">
                  <c:v>0.57572458837937135</c:v>
                </c:pt>
                <c:pt idx="9">
                  <c:v>0.47587131367292224</c:v>
                </c:pt>
                <c:pt idx="10">
                  <c:v>0.50005162622612287</c:v>
                </c:pt>
                <c:pt idx="11">
                  <c:v>0.5221260221260221</c:v>
                </c:pt>
                <c:pt idx="12">
                  <c:v>0.5587044534412956</c:v>
                </c:pt>
                <c:pt idx="13">
                  <c:v>0.58421544209215437</c:v>
                </c:pt>
                <c:pt idx="14">
                  <c:v>0.6059092800665834</c:v>
                </c:pt>
                <c:pt idx="15">
                  <c:v>0.57009719078684595</c:v>
                </c:pt>
                <c:pt idx="16">
                  <c:v>0.59639616935483875</c:v>
                </c:pt>
                <c:pt idx="17">
                  <c:v>0.59699670369918201</c:v>
                </c:pt>
                <c:pt idx="18">
                  <c:v>0.5368421052631579</c:v>
                </c:pt>
                <c:pt idx="19">
                  <c:v>0.48879142300194933</c:v>
                </c:pt>
                <c:pt idx="20">
                  <c:v>0.48063648063648062</c:v>
                </c:pt>
                <c:pt idx="21">
                  <c:v>0.47486922901978623</c:v>
                </c:pt>
                <c:pt idx="22">
                  <c:v>0.46197007481296759</c:v>
                </c:pt>
                <c:pt idx="23">
                  <c:v>0.44402216943784639</c:v>
                </c:pt>
                <c:pt idx="24">
                  <c:v>0.38923970699671634</c:v>
                </c:pt>
                <c:pt idx="25">
                  <c:v>0.39885824334548453</c:v>
                </c:pt>
                <c:pt idx="26">
                  <c:v>0.44996048566707381</c:v>
                </c:pt>
                <c:pt idx="27">
                  <c:v>0.48743998329970079</c:v>
                </c:pt>
                <c:pt idx="28">
                  <c:v>0.53172504957038991</c:v>
                </c:pt>
                <c:pt idx="29">
                  <c:v>0.52019541732608543</c:v>
                </c:pt>
                <c:pt idx="30">
                  <c:v>0.52303568436924108</c:v>
                </c:pt>
                <c:pt idx="31">
                  <c:v>0.5180460485376478</c:v>
                </c:pt>
                <c:pt idx="32">
                  <c:v>0.46356613840885563</c:v>
                </c:pt>
                <c:pt idx="33">
                  <c:v>0.42455506835181844</c:v>
                </c:pt>
                <c:pt idx="34">
                  <c:v>0.44279953917050691</c:v>
                </c:pt>
                <c:pt idx="35">
                  <c:v>0.41080004685486704</c:v>
                </c:pt>
                <c:pt idx="36">
                  <c:v>0.43352739931576734</c:v>
                </c:pt>
                <c:pt idx="37">
                  <c:v>0.40409454921208993</c:v>
                </c:pt>
                <c:pt idx="38">
                  <c:v>0.43586470963624763</c:v>
                </c:pt>
                <c:pt idx="39">
                  <c:v>0.40550807217473883</c:v>
                </c:pt>
                <c:pt idx="40">
                  <c:v>0.39282040732359597</c:v>
                </c:pt>
                <c:pt idx="41">
                  <c:v>0.37508628804518357</c:v>
                </c:pt>
                <c:pt idx="42">
                  <c:v>0.38465138043986896</c:v>
                </c:pt>
                <c:pt idx="43">
                  <c:v>0.40550990816819721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A0-4EBC-8111-2223E48E60D5}"/>
            </c:ext>
          </c:extLst>
        </c:ser>
        <c:ser>
          <c:idx val="2"/>
          <c:order val="2"/>
          <c:tx>
            <c:strRef>
              <c:f>SUR!$D$7:$D$8</c:f>
              <c:strCache>
                <c:ptCount val="1"/>
                <c:pt idx="0">
                  <c:v>WEB INMOBILIARIA</c:v>
                </c:pt>
              </c:strCache>
            </c:strRef>
          </c:tx>
          <c:spPr>
            <a:ln w="38100">
              <a:prstDash val="sysDash"/>
            </a:ln>
            <a:effectLst/>
          </c:spPr>
          <c:marker>
            <c:symbol val="none"/>
          </c:marker>
          <c:cat>
            <c:strRef>
              <c:f>SUR!$A$9:$A$52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SUR!$D$9:$D$52</c:f>
              <c:numCache>
                <c:formatCode>0%</c:formatCode>
                <c:ptCount val="44"/>
                <c:pt idx="0">
                  <c:v>0.10009267840593142</c:v>
                </c:pt>
                <c:pt idx="1">
                  <c:v>9.8108227012758467E-2</c:v>
                </c:pt>
                <c:pt idx="2">
                  <c:v>0.10257468229080706</c:v>
                </c:pt>
                <c:pt idx="3">
                  <c:v>0.10602817906188693</c:v>
                </c:pt>
                <c:pt idx="4">
                  <c:v>0.12640599892876273</c:v>
                </c:pt>
                <c:pt idx="5">
                  <c:v>0.15728585493928454</c:v>
                </c:pt>
                <c:pt idx="6">
                  <c:v>0.17145462836297309</c:v>
                </c:pt>
                <c:pt idx="7">
                  <c:v>0.14896228520419549</c:v>
                </c:pt>
                <c:pt idx="8">
                  <c:v>0.18655599401279085</c:v>
                </c:pt>
                <c:pt idx="9">
                  <c:v>0.19347631814119751</c:v>
                </c:pt>
                <c:pt idx="10">
                  <c:v>0.22003097573567373</c:v>
                </c:pt>
                <c:pt idx="11">
                  <c:v>0.23352573352573353</c:v>
                </c:pt>
                <c:pt idx="12">
                  <c:v>0.21268556005398109</c:v>
                </c:pt>
                <c:pt idx="13">
                  <c:v>0.1860211706102117</c:v>
                </c:pt>
                <c:pt idx="14">
                  <c:v>0.16576501595228188</c:v>
                </c:pt>
                <c:pt idx="15">
                  <c:v>0.14192517640793503</c:v>
                </c:pt>
                <c:pt idx="16">
                  <c:v>0.13760080645161291</c:v>
                </c:pt>
                <c:pt idx="17">
                  <c:v>0.15407154193627151</c:v>
                </c:pt>
                <c:pt idx="18">
                  <c:v>0.15826625386996904</c:v>
                </c:pt>
                <c:pt idx="19">
                  <c:v>0.17543859649122806</c:v>
                </c:pt>
                <c:pt idx="20">
                  <c:v>0.19948519948519949</c:v>
                </c:pt>
                <c:pt idx="21">
                  <c:v>0.16431657948601319</c:v>
                </c:pt>
                <c:pt idx="22">
                  <c:v>0.13614401496259351</c:v>
                </c:pt>
                <c:pt idx="23">
                  <c:v>0.15558194774346792</c:v>
                </c:pt>
                <c:pt idx="24">
                  <c:v>0.15180601161909574</c:v>
                </c:pt>
                <c:pt idx="25">
                  <c:v>0.13364055299539171</c:v>
                </c:pt>
                <c:pt idx="26">
                  <c:v>0.1564049141461312</c:v>
                </c:pt>
                <c:pt idx="27">
                  <c:v>0.12810521188504628</c:v>
                </c:pt>
                <c:pt idx="28">
                  <c:v>0.1037673496364838</c:v>
                </c:pt>
                <c:pt idx="29">
                  <c:v>0.10534645290029587</c:v>
                </c:pt>
                <c:pt idx="30">
                  <c:v>0.11207907522198023</c:v>
                </c:pt>
                <c:pt idx="31">
                  <c:v>0.10088674548848786</c:v>
                </c:pt>
                <c:pt idx="32">
                  <c:v>0.10687266066735686</c:v>
                </c:pt>
                <c:pt idx="33">
                  <c:v>8.5891152953314412E-2</c:v>
                </c:pt>
                <c:pt idx="34">
                  <c:v>9.0437788018433177E-2</c:v>
                </c:pt>
                <c:pt idx="35">
                  <c:v>0.12012416539768069</c:v>
                </c:pt>
                <c:pt idx="36">
                  <c:v>0.11721985475061521</c:v>
                </c:pt>
                <c:pt idx="37">
                  <c:v>0.11896150865409455</c:v>
                </c:pt>
                <c:pt idx="38">
                  <c:v>0.10784939374601149</c:v>
                </c:pt>
                <c:pt idx="39">
                  <c:v>0.11693573915796138</c:v>
                </c:pt>
                <c:pt idx="40">
                  <c:v>0.10805389837481999</c:v>
                </c:pt>
                <c:pt idx="41">
                  <c:v>0.10354565422026984</c:v>
                </c:pt>
                <c:pt idx="42">
                  <c:v>9.3789691824319801E-2</c:v>
                </c:pt>
                <c:pt idx="43">
                  <c:v>0.10405302768763378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A0-4EBC-8111-2223E48E60D5}"/>
            </c:ext>
          </c:extLst>
        </c:ser>
        <c:ser>
          <c:idx val="3"/>
          <c:order val="3"/>
          <c:tx>
            <c:strRef>
              <c:f>SUR!$E$7:$E$8</c:f>
              <c:strCache>
                <c:ptCount val="1"/>
                <c:pt idx="0">
                  <c:v>BANCO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SUR!$A$9:$A$52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SUR!$E$9:$E$52</c:f>
              <c:numCache>
                <c:formatCode>0%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1.3679890560875513E-3</c:v>
                </c:pt>
                <c:pt idx="7">
                  <c:v>1.4505690694041509E-3</c:v>
                </c:pt>
                <c:pt idx="8">
                  <c:v>8.1643761055925977E-4</c:v>
                </c:pt>
                <c:pt idx="9">
                  <c:v>5.9577003276735179E-4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A0-4EBC-8111-2223E48E60D5}"/>
            </c:ext>
          </c:extLst>
        </c:ser>
        <c:ser>
          <c:idx val="4"/>
          <c:order val="4"/>
          <c:tx>
            <c:strRef>
              <c:f>SUR!$F$7:$F$8</c:f>
              <c:strCache>
                <c:ptCount val="1"/>
                <c:pt idx="0">
                  <c:v>CAMPAÑA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SUR!$A$9:$A$52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SUR!$F$9:$F$52</c:f>
              <c:numCache>
                <c:formatCode>0%</c:formatCode>
                <c:ptCount val="44"/>
                <c:pt idx="0">
                  <c:v>0</c:v>
                </c:pt>
                <c:pt idx="1">
                  <c:v>4.7514298284205897E-3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2.1200624860522204E-3</c:v>
                </c:pt>
                <c:pt idx="8">
                  <c:v>0</c:v>
                </c:pt>
                <c:pt idx="9">
                  <c:v>0</c:v>
                </c:pt>
                <c:pt idx="10">
                  <c:v>1.0325245224574084E-4</c:v>
                </c:pt>
                <c:pt idx="11">
                  <c:v>0</c:v>
                </c:pt>
                <c:pt idx="12">
                  <c:v>3.3738191632928477E-3</c:v>
                </c:pt>
                <c:pt idx="13">
                  <c:v>3.5803237858032379E-3</c:v>
                </c:pt>
                <c:pt idx="14">
                  <c:v>2.2194479123318076E-3</c:v>
                </c:pt>
                <c:pt idx="15">
                  <c:v>5.3255225669018771E-4</c:v>
                </c:pt>
                <c:pt idx="16">
                  <c:v>0</c:v>
                </c:pt>
                <c:pt idx="17">
                  <c:v>6.1042607740202659E-4</c:v>
                </c:pt>
                <c:pt idx="18">
                  <c:v>8.6687306501547986E-4</c:v>
                </c:pt>
                <c:pt idx="19">
                  <c:v>5.4824561403508769E-3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3.6421219319081551E-3</c:v>
                </c:pt>
                <c:pt idx="24">
                  <c:v>0</c:v>
                </c:pt>
                <c:pt idx="25">
                  <c:v>5.5024417085081502E-4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3.0993466242251635E-3</c:v>
                </c:pt>
                <c:pt idx="31">
                  <c:v>3.5003111387678903E-3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6.383975635469134E-3</c:v>
                </c:pt>
                <c:pt idx="36">
                  <c:v>0</c:v>
                </c:pt>
                <c:pt idx="37">
                  <c:v>5.6187031774735212E-3</c:v>
                </c:pt>
                <c:pt idx="38">
                  <c:v>3.5737077217613275E-3</c:v>
                </c:pt>
                <c:pt idx="39">
                  <c:v>4.6850269072491292E-3</c:v>
                </c:pt>
                <c:pt idx="40">
                  <c:v>1.116025509154495E-2</c:v>
                </c:pt>
                <c:pt idx="41">
                  <c:v>4.7066206463759024E-3</c:v>
                </c:pt>
                <c:pt idx="42">
                  <c:v>1.3369877665619359E-3</c:v>
                </c:pt>
                <c:pt idx="43">
                  <c:v>1.3809293654629565E-4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A0-4EBC-8111-2223E48E60D5}"/>
            </c:ext>
          </c:extLst>
        </c:ser>
        <c:ser>
          <c:idx val="5"/>
          <c:order val="5"/>
          <c:tx>
            <c:strRef>
              <c:f>SUR!$G$7:$G$8</c:f>
              <c:strCache>
                <c:ptCount val="1"/>
                <c:pt idx="0">
                  <c:v>CHAT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SUR!$A$9:$A$52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SUR!$G$9:$G$52</c:f>
              <c:numCache>
                <c:formatCode>0%</c:formatCode>
                <c:ptCount val="44"/>
                <c:pt idx="0">
                  <c:v>3.9851714550509735E-3</c:v>
                </c:pt>
                <c:pt idx="1">
                  <c:v>5.1033875934887816E-3</c:v>
                </c:pt>
                <c:pt idx="2">
                  <c:v>5.1163558342960883E-3</c:v>
                </c:pt>
                <c:pt idx="3">
                  <c:v>6.420545746388443E-3</c:v>
                </c:pt>
                <c:pt idx="4">
                  <c:v>4.4634886627387968E-3</c:v>
                </c:pt>
                <c:pt idx="5">
                  <c:v>4.3485395470955037E-3</c:v>
                </c:pt>
                <c:pt idx="6">
                  <c:v>9.575923392612859E-3</c:v>
                </c:pt>
                <c:pt idx="7">
                  <c:v>1.3278286096853381E-2</c:v>
                </c:pt>
                <c:pt idx="8">
                  <c:v>1.1021907742550007E-2</c:v>
                </c:pt>
                <c:pt idx="9">
                  <c:v>1.0574918081620494E-2</c:v>
                </c:pt>
                <c:pt idx="10">
                  <c:v>1.1770779556014455E-2</c:v>
                </c:pt>
                <c:pt idx="11">
                  <c:v>1.1303511303511303E-2</c:v>
                </c:pt>
                <c:pt idx="12">
                  <c:v>1.4439946018893387E-2</c:v>
                </c:pt>
                <c:pt idx="13">
                  <c:v>1.4788293897882939E-2</c:v>
                </c:pt>
                <c:pt idx="14">
                  <c:v>1.0681093078096823E-2</c:v>
                </c:pt>
                <c:pt idx="15">
                  <c:v>7.0563174011449873E-3</c:v>
                </c:pt>
                <c:pt idx="16">
                  <c:v>1.1466733870967742E-2</c:v>
                </c:pt>
                <c:pt idx="17">
                  <c:v>1.2452691979001344E-2</c:v>
                </c:pt>
                <c:pt idx="18">
                  <c:v>9.7832817337461294E-3</c:v>
                </c:pt>
                <c:pt idx="19">
                  <c:v>1.5594541910331383E-2</c:v>
                </c:pt>
                <c:pt idx="20">
                  <c:v>1.521001521001521E-2</c:v>
                </c:pt>
                <c:pt idx="21">
                  <c:v>1.2167386854673641E-2</c:v>
                </c:pt>
                <c:pt idx="22">
                  <c:v>1.441708229426434E-2</c:v>
                </c:pt>
                <c:pt idx="23">
                  <c:v>9.8970704671417255E-3</c:v>
                </c:pt>
                <c:pt idx="24">
                  <c:v>1.4208133367011872E-2</c:v>
                </c:pt>
                <c:pt idx="25">
                  <c:v>1.6232203040099043E-2</c:v>
                </c:pt>
                <c:pt idx="26">
                  <c:v>1.7745527695955169E-2</c:v>
                </c:pt>
                <c:pt idx="27">
                  <c:v>1.614362257323777E-2</c:v>
                </c:pt>
                <c:pt idx="28">
                  <c:v>1.9299405155320554E-2</c:v>
                </c:pt>
                <c:pt idx="29">
                  <c:v>1.6514140232574141E-2</c:v>
                </c:pt>
                <c:pt idx="30">
                  <c:v>1.097336237225666E-2</c:v>
                </c:pt>
                <c:pt idx="31">
                  <c:v>1.0889856876166771E-2</c:v>
                </c:pt>
                <c:pt idx="32">
                  <c:v>6.3709484749542092E-3</c:v>
                </c:pt>
                <c:pt idx="33">
                  <c:v>4.7287421545868799E-3</c:v>
                </c:pt>
                <c:pt idx="34">
                  <c:v>3.3986175115207373E-3</c:v>
                </c:pt>
                <c:pt idx="35">
                  <c:v>2.9284291905821718E-3</c:v>
                </c:pt>
                <c:pt idx="36">
                  <c:v>3.9013264509933378E-3</c:v>
                </c:pt>
                <c:pt idx="37">
                  <c:v>3.7458021183156805E-3</c:v>
                </c:pt>
                <c:pt idx="38">
                  <c:v>4.5309508615188256E-3</c:v>
                </c:pt>
                <c:pt idx="39">
                  <c:v>6.9009180120291232E-3</c:v>
                </c:pt>
                <c:pt idx="40">
                  <c:v>6.6858671055338411E-3</c:v>
                </c:pt>
                <c:pt idx="41">
                  <c:v>4.9576404141826172E-3</c:v>
                </c:pt>
                <c:pt idx="42">
                  <c:v>5.1474029012634533E-3</c:v>
                </c:pt>
                <c:pt idx="43">
                  <c:v>5.7999033349444172E-3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A0-4EBC-8111-2223E48E60D5}"/>
            </c:ext>
          </c:extLst>
        </c:ser>
        <c:ser>
          <c:idx val="6"/>
          <c:order val="6"/>
          <c:tx>
            <c:strRef>
              <c:f>SUR!$H$7:$H$8</c:f>
              <c:strCache>
                <c:ptCount val="1"/>
                <c:pt idx="0">
                  <c:v>EMAIL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SUR!$A$9:$A$52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SUR!$H$9:$H$52</c:f>
              <c:numCache>
                <c:formatCode>0%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8.597713008339781E-5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AA0-4EBC-8111-2223E48E6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2141151"/>
        <c:axId val="1082140191"/>
      </c:lineChart>
      <c:catAx>
        <c:axId val="108214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140191"/>
        <c:crosses val="autoZero"/>
        <c:auto val="1"/>
        <c:lblAlgn val="ctr"/>
        <c:lblOffset val="100"/>
        <c:noMultiLvlLbl val="0"/>
      </c:catAx>
      <c:valAx>
        <c:axId val="108214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141151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[ML 2024-10 Medios Llegada .xlsx]RM!TablaDinámica6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3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4"/>
          </a:solidFill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5"/>
          </a:solidFill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6"/>
          </a:solidFill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>
              <a:lumMod val="60000"/>
            </a:schemeClr>
          </a:solidFill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4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5"/>
        <c:spPr>
          <a:ln w="38100">
            <a:solidFill>
              <a:srgbClr val="58508D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ln w="38100"/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0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1"/>
        <c:spPr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RM!$B$7:$B$8</c:f>
              <c:strCache>
                <c:ptCount val="1"/>
                <c:pt idx="0">
                  <c:v>RRSS</c:v>
                </c:pt>
              </c:strCache>
            </c:strRef>
          </c:tx>
          <c:spPr>
            <a:ln w="38100">
              <a:solidFill>
                <a:srgbClr val="58508D"/>
              </a:solidFill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RM!$A$9:$A$52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RM!$B$9:$B$52</c:f>
              <c:numCache>
                <c:formatCode>0%</c:formatCode>
                <c:ptCount val="44"/>
                <c:pt idx="0">
                  <c:v>0.14358582879350429</c:v>
                </c:pt>
                <c:pt idx="1">
                  <c:v>0.17043372021991449</c:v>
                </c:pt>
                <c:pt idx="2">
                  <c:v>0.16205609407043481</c:v>
                </c:pt>
                <c:pt idx="3">
                  <c:v>0.20393837177500229</c:v>
                </c:pt>
                <c:pt idx="4">
                  <c:v>0.21858393546660551</c:v>
                </c:pt>
                <c:pt idx="5">
                  <c:v>0.19460667309938551</c:v>
                </c:pt>
                <c:pt idx="6">
                  <c:v>0.22036986779358742</c:v>
                </c:pt>
                <c:pt idx="7">
                  <c:v>0.25011800139354029</c:v>
                </c:pt>
                <c:pt idx="8">
                  <c:v>0.30093867334167712</c:v>
                </c:pt>
                <c:pt idx="9">
                  <c:v>0.33926362511824204</c:v>
                </c:pt>
                <c:pt idx="10">
                  <c:v>0.3578682833307425</c:v>
                </c:pt>
                <c:pt idx="11">
                  <c:v>0.34039170990672146</c:v>
                </c:pt>
                <c:pt idx="12">
                  <c:v>0.31243411196804083</c:v>
                </c:pt>
                <c:pt idx="13">
                  <c:v>0.31686443507025586</c:v>
                </c:pt>
                <c:pt idx="14">
                  <c:v>0.29701403481464189</c:v>
                </c:pt>
                <c:pt idx="15">
                  <c:v>0.29758084090725206</c:v>
                </c:pt>
                <c:pt idx="16">
                  <c:v>0.3281739959360811</c:v>
                </c:pt>
                <c:pt idx="17">
                  <c:v>0.32370840017314695</c:v>
                </c:pt>
                <c:pt idx="18">
                  <c:v>0.37569625427972814</c:v>
                </c:pt>
                <c:pt idx="19">
                  <c:v>0.34266828544448941</c:v>
                </c:pt>
                <c:pt idx="20">
                  <c:v>0.32031076581576029</c:v>
                </c:pt>
                <c:pt idx="21">
                  <c:v>0.37051298370672098</c:v>
                </c:pt>
                <c:pt idx="22">
                  <c:v>0.39537983118613951</c:v>
                </c:pt>
                <c:pt idx="23">
                  <c:v>0.37841206531222732</c:v>
                </c:pt>
                <c:pt idx="24">
                  <c:v>0.37296311771185475</c:v>
                </c:pt>
                <c:pt idx="25">
                  <c:v>0.38218295744225417</c:v>
                </c:pt>
                <c:pt idx="26">
                  <c:v>0.30509208248071779</c:v>
                </c:pt>
                <c:pt idx="27">
                  <c:v>0.30666519532112119</c:v>
                </c:pt>
                <c:pt idx="28">
                  <c:v>0.31515141652970563</c:v>
                </c:pt>
                <c:pt idx="29">
                  <c:v>0.3253731885373915</c:v>
                </c:pt>
                <c:pt idx="30">
                  <c:v>0.33147912338315128</c:v>
                </c:pt>
                <c:pt idx="31">
                  <c:v>0.30855885018775087</c:v>
                </c:pt>
                <c:pt idx="32">
                  <c:v>0.35052274653857024</c:v>
                </c:pt>
                <c:pt idx="33">
                  <c:v>0.40589219091727774</c:v>
                </c:pt>
                <c:pt idx="34">
                  <c:v>0.36929364314523327</c:v>
                </c:pt>
                <c:pt idx="35">
                  <c:v>0.36781825716761479</c:v>
                </c:pt>
                <c:pt idx="36">
                  <c:v>0.32417205656146331</c:v>
                </c:pt>
                <c:pt idx="37">
                  <c:v>0.35485547372005088</c:v>
                </c:pt>
                <c:pt idx="38">
                  <c:v>0.35895884854199656</c:v>
                </c:pt>
                <c:pt idx="39">
                  <c:v>0.42057381606213251</c:v>
                </c:pt>
                <c:pt idx="40">
                  <c:v>0.40782488748937595</c:v>
                </c:pt>
                <c:pt idx="41">
                  <c:v>0.43285670927056286</c:v>
                </c:pt>
                <c:pt idx="42">
                  <c:v>0.45230159788218716</c:v>
                </c:pt>
                <c:pt idx="43">
                  <c:v>0.43605839177414873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5-4E33-8E05-9E819420E2F4}"/>
            </c:ext>
          </c:extLst>
        </c:ser>
        <c:ser>
          <c:idx val="1"/>
          <c:order val="1"/>
          <c:tx>
            <c:strRef>
              <c:f>RM!$C$7:$C$8</c:f>
              <c:strCache>
                <c:ptCount val="1"/>
                <c:pt idx="0">
                  <c:v>PORTALES</c:v>
                </c:pt>
              </c:strCache>
            </c:strRef>
          </c:tx>
          <c:spPr>
            <a:ln w="38100">
              <a:prstDash val="sysDash"/>
            </a:ln>
            <a:effectLst/>
          </c:spPr>
          <c:marker>
            <c:symbol val="none"/>
          </c:marker>
          <c:cat>
            <c:strRef>
              <c:f>RM!$A$9:$A$52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RM!$C$9:$C$52</c:f>
              <c:numCache>
                <c:formatCode>0%</c:formatCode>
                <c:ptCount val="44"/>
                <c:pt idx="0">
                  <c:v>0.67982927929490966</c:v>
                </c:pt>
                <c:pt idx="1">
                  <c:v>0.6432811741302884</c:v>
                </c:pt>
                <c:pt idx="2">
                  <c:v>0.69791528349488785</c:v>
                </c:pt>
                <c:pt idx="3">
                  <c:v>0.64328562311970094</c:v>
                </c:pt>
                <c:pt idx="4">
                  <c:v>0.62205145850059262</c:v>
                </c:pt>
                <c:pt idx="5">
                  <c:v>0.63773636009682932</c:v>
                </c:pt>
                <c:pt idx="6">
                  <c:v>0.63296243166750665</c:v>
                </c:pt>
                <c:pt idx="7">
                  <c:v>0.57589175338832577</c:v>
                </c:pt>
                <c:pt idx="8">
                  <c:v>0.53879849812265335</c:v>
                </c:pt>
                <c:pt idx="9">
                  <c:v>0.51742705377282983</c:v>
                </c:pt>
                <c:pt idx="10">
                  <c:v>0.49717601948287476</c:v>
                </c:pt>
                <c:pt idx="11">
                  <c:v>0.52628895354068561</c:v>
                </c:pt>
                <c:pt idx="12">
                  <c:v>0.54078122399156636</c:v>
                </c:pt>
                <c:pt idx="13">
                  <c:v>0.54562835725774639</c:v>
                </c:pt>
                <c:pt idx="14">
                  <c:v>0.56442784133655022</c:v>
                </c:pt>
                <c:pt idx="15">
                  <c:v>0.56581892715553284</c:v>
                </c:pt>
                <c:pt idx="16">
                  <c:v>0.55806136015854302</c:v>
                </c:pt>
                <c:pt idx="17">
                  <c:v>0.56135258319965375</c:v>
                </c:pt>
                <c:pt idx="18">
                  <c:v>0.49964229137922223</c:v>
                </c:pt>
                <c:pt idx="19">
                  <c:v>0.50136247133414269</c:v>
                </c:pt>
                <c:pt idx="20">
                  <c:v>0.53249167591564928</c:v>
                </c:pt>
                <c:pt idx="21">
                  <c:v>0.47864689409368638</c:v>
                </c:pt>
                <c:pt idx="22">
                  <c:v>0.46366694167671513</c:v>
                </c:pt>
                <c:pt idx="23">
                  <c:v>0.48378412065312226</c:v>
                </c:pt>
                <c:pt idx="24">
                  <c:v>0.49604968283511225</c:v>
                </c:pt>
                <c:pt idx="25">
                  <c:v>0.47708653602911127</c:v>
                </c:pt>
                <c:pt idx="26">
                  <c:v>0.55139304265701239</c:v>
                </c:pt>
                <c:pt idx="27">
                  <c:v>0.55420069153240636</c:v>
                </c:pt>
                <c:pt idx="28">
                  <c:v>0.55291035425447088</c:v>
                </c:pt>
                <c:pt idx="29">
                  <c:v>0.53911669632804271</c:v>
                </c:pt>
                <c:pt idx="30">
                  <c:v>0.53191251703415765</c:v>
                </c:pt>
                <c:pt idx="31">
                  <c:v>0.55466355906599341</c:v>
                </c:pt>
                <c:pt idx="32">
                  <c:v>0.52093340868418569</c:v>
                </c:pt>
                <c:pt idx="33">
                  <c:v>0.48297954457738324</c:v>
                </c:pt>
                <c:pt idx="34">
                  <c:v>0.51684691437341612</c:v>
                </c:pt>
                <c:pt idx="35">
                  <c:v>0.47935425535922843</c:v>
                </c:pt>
                <c:pt idx="36">
                  <c:v>0.50054671139198281</c:v>
                </c:pt>
                <c:pt idx="37">
                  <c:v>0.44234180958013009</c:v>
                </c:pt>
                <c:pt idx="38">
                  <c:v>0.44978383475367839</c:v>
                </c:pt>
                <c:pt idx="39">
                  <c:v>0.41402025034957968</c:v>
                </c:pt>
                <c:pt idx="40">
                  <c:v>0.41296623984617742</c:v>
                </c:pt>
                <c:pt idx="41">
                  <c:v>0.38154655515462177</c:v>
                </c:pt>
                <c:pt idx="42">
                  <c:v>0.38107299979050413</c:v>
                </c:pt>
                <c:pt idx="43">
                  <c:v>0.40542396155166494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15-4E33-8E05-9E819420E2F4}"/>
            </c:ext>
          </c:extLst>
        </c:ser>
        <c:ser>
          <c:idx val="2"/>
          <c:order val="2"/>
          <c:tx>
            <c:strRef>
              <c:f>RM!$D$7:$D$8</c:f>
              <c:strCache>
                <c:ptCount val="1"/>
                <c:pt idx="0">
                  <c:v>WEB INMOBILIARIA</c:v>
                </c:pt>
              </c:strCache>
            </c:strRef>
          </c:tx>
          <c:spPr>
            <a:ln w="38100">
              <a:prstDash val="sysDash"/>
            </a:ln>
            <a:effectLst/>
          </c:spPr>
          <c:marker>
            <c:symbol val="none"/>
          </c:marker>
          <c:cat>
            <c:strRef>
              <c:f>RM!$A$9:$A$52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RM!$D$9:$D$52</c:f>
              <c:numCache>
                <c:formatCode>0%</c:formatCode>
                <c:ptCount val="44"/>
                <c:pt idx="0">
                  <c:v>0.17415593879038135</c:v>
                </c:pt>
                <c:pt idx="1">
                  <c:v>0.1613489341039738</c:v>
                </c:pt>
                <c:pt idx="2">
                  <c:v>0.13780079375617818</c:v>
                </c:pt>
                <c:pt idx="3">
                  <c:v>0.14993162549001732</c:v>
                </c:pt>
                <c:pt idx="4">
                  <c:v>0.15615322858125932</c:v>
                </c:pt>
                <c:pt idx="5">
                  <c:v>0.1653716587950502</c:v>
                </c:pt>
                <c:pt idx="6">
                  <c:v>0.14534951343387742</c:v>
                </c:pt>
                <c:pt idx="7">
                  <c:v>0.15697556809242319</c:v>
                </c:pt>
                <c:pt idx="8">
                  <c:v>0.15866708385481854</c:v>
                </c:pt>
                <c:pt idx="9">
                  <c:v>0.14207232773048098</c:v>
                </c:pt>
                <c:pt idx="10">
                  <c:v>0.14373801751386081</c:v>
                </c:pt>
                <c:pt idx="11">
                  <c:v>0.13166971596532798</c:v>
                </c:pt>
                <c:pt idx="12">
                  <c:v>0.1455917438828164</c:v>
                </c:pt>
                <c:pt idx="13">
                  <c:v>0.13674850535643834</c:v>
                </c:pt>
                <c:pt idx="14">
                  <c:v>0.13614548473292346</c:v>
                </c:pt>
                <c:pt idx="15">
                  <c:v>0.13417298201138111</c:v>
                </c:pt>
                <c:pt idx="16">
                  <c:v>0.11150691117075985</c:v>
                </c:pt>
                <c:pt idx="17">
                  <c:v>0.11033025233621063</c:v>
                </c:pt>
                <c:pt idx="18">
                  <c:v>0.11960243241862129</c:v>
                </c:pt>
                <c:pt idx="19">
                  <c:v>0.12944826655874814</c:v>
                </c:pt>
                <c:pt idx="20">
                  <c:v>0.14187014428412875</c:v>
                </c:pt>
                <c:pt idx="21">
                  <c:v>0.14858070264765785</c:v>
                </c:pt>
                <c:pt idx="22">
                  <c:v>0.13813966279537138</c:v>
                </c:pt>
                <c:pt idx="23">
                  <c:v>0.13182101458307366</c:v>
                </c:pt>
                <c:pt idx="24">
                  <c:v>0.12709385801648498</c:v>
                </c:pt>
                <c:pt idx="25">
                  <c:v>0.13240187588783592</c:v>
                </c:pt>
                <c:pt idx="26">
                  <c:v>0.13590036203368488</c:v>
                </c:pt>
                <c:pt idx="27">
                  <c:v>0.13424188920768043</c:v>
                </c:pt>
                <c:pt idx="28">
                  <c:v>0.12521764600589069</c:v>
                </c:pt>
                <c:pt idx="29">
                  <c:v>0.12973522681872662</c:v>
                </c:pt>
                <c:pt idx="30">
                  <c:v>0.12465652436163796</c:v>
                </c:pt>
                <c:pt idx="31">
                  <c:v>0.11629763908671069</c:v>
                </c:pt>
                <c:pt idx="32">
                  <c:v>0.12246868230196854</c:v>
                </c:pt>
                <c:pt idx="33">
                  <c:v>0.10497877267464299</c:v>
                </c:pt>
                <c:pt idx="34">
                  <c:v>0.10782739051290288</c:v>
                </c:pt>
                <c:pt idx="35">
                  <c:v>0.13917040274271936</c:v>
                </c:pt>
                <c:pt idx="36">
                  <c:v>0.17085194314201524</c:v>
                </c:pt>
                <c:pt idx="37">
                  <c:v>0.17631668548285934</c:v>
                </c:pt>
                <c:pt idx="38">
                  <c:v>0.16658067500489263</c:v>
                </c:pt>
                <c:pt idx="39">
                  <c:v>0.14616641676634601</c:v>
                </c:pt>
                <c:pt idx="40">
                  <c:v>0.15864346323724066</c:v>
                </c:pt>
                <c:pt idx="41">
                  <c:v>0.17033689677267055</c:v>
                </c:pt>
                <c:pt idx="42">
                  <c:v>0.15862646885177215</c:v>
                </c:pt>
                <c:pt idx="43">
                  <c:v>0.14980465237931767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15-4E33-8E05-9E819420E2F4}"/>
            </c:ext>
          </c:extLst>
        </c:ser>
        <c:ser>
          <c:idx val="3"/>
          <c:order val="3"/>
          <c:tx>
            <c:strRef>
              <c:f>RM!$E$7:$E$8</c:f>
              <c:strCache>
                <c:ptCount val="1"/>
                <c:pt idx="0">
                  <c:v>BANCO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RM!$A$9:$A$52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RM!$E$9:$E$52</c:f>
              <c:numCache>
                <c:formatCode>0%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3.6466405324095176E-5</c:v>
                </c:pt>
                <c:pt idx="4">
                  <c:v>1.9115341973467904E-5</c:v>
                </c:pt>
                <c:pt idx="5">
                  <c:v>0</c:v>
                </c:pt>
                <c:pt idx="6">
                  <c:v>1.9385104485713177E-5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15-4E33-8E05-9E819420E2F4}"/>
            </c:ext>
          </c:extLst>
        </c:ser>
        <c:ser>
          <c:idx val="4"/>
          <c:order val="4"/>
          <c:tx>
            <c:strRef>
              <c:f>RM!$F$7:$F$8</c:f>
              <c:strCache>
                <c:ptCount val="1"/>
                <c:pt idx="0">
                  <c:v>CAMPAÑA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RM!$A$9:$A$52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RM!$F$9:$F$52</c:f>
              <c:numCache>
                <c:formatCode>0%</c:formatCode>
                <c:ptCount val="44"/>
                <c:pt idx="0">
                  <c:v>1.7349665151462578E-5</c:v>
                </c:pt>
                <c:pt idx="1">
                  <c:v>2.3322838839026989E-2</c:v>
                </c:pt>
                <c:pt idx="2">
                  <c:v>4.8687646616208562E-4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1.6025713065563822E-2</c:v>
                </c:pt>
                <c:pt idx="8">
                  <c:v>1.8773466833541926E-4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1.0895789555607439E-3</c:v>
                </c:pt>
                <c:pt idx="15">
                  <c:v>8.3605275223172146E-4</c:v>
                </c:pt>
                <c:pt idx="16">
                  <c:v>3.7628878910267666E-4</c:v>
                </c:pt>
                <c:pt idx="17">
                  <c:v>1.0185114455223692E-3</c:v>
                </c:pt>
                <c:pt idx="18">
                  <c:v>2.7594665031427257E-3</c:v>
                </c:pt>
                <c:pt idx="19">
                  <c:v>2.4605422905706192E-2</c:v>
                </c:pt>
                <c:pt idx="20">
                  <c:v>2.1920088790233073E-3</c:v>
                </c:pt>
                <c:pt idx="21">
                  <c:v>3.1822810590631362E-5</c:v>
                </c:pt>
                <c:pt idx="22">
                  <c:v>2.3270081022191196E-4</c:v>
                </c:pt>
                <c:pt idx="23">
                  <c:v>3.8140346503801568E-3</c:v>
                </c:pt>
                <c:pt idx="24">
                  <c:v>3.7983818893151516E-5</c:v>
                </c:pt>
                <c:pt idx="25">
                  <c:v>5.4486368678121776E-4</c:v>
                </c:pt>
                <c:pt idx="26">
                  <c:v>3.935148748622698E-5</c:v>
                </c:pt>
                <c:pt idx="27">
                  <c:v>1.1035091591260208E-4</c:v>
                </c:pt>
                <c:pt idx="28">
                  <c:v>8.299025271345581E-4</c:v>
                </c:pt>
                <c:pt idx="29">
                  <c:v>1.6344023535393891E-4</c:v>
                </c:pt>
                <c:pt idx="30">
                  <c:v>6.2551660969997541E-3</c:v>
                </c:pt>
                <c:pt idx="31">
                  <c:v>1.5710647848418146E-2</c:v>
                </c:pt>
                <c:pt idx="32">
                  <c:v>1.0596213619666573E-3</c:v>
                </c:pt>
                <c:pt idx="33">
                  <c:v>6.1752219220378231E-4</c:v>
                </c:pt>
                <c:pt idx="34">
                  <c:v>6.0677445836456432E-4</c:v>
                </c:pt>
                <c:pt idx="35">
                  <c:v>1.007798666315036E-2</c:v>
                </c:pt>
                <c:pt idx="36">
                  <c:v>0</c:v>
                </c:pt>
                <c:pt idx="37">
                  <c:v>2.1181656900166657E-2</c:v>
                </c:pt>
                <c:pt idx="38">
                  <c:v>1.8022666215951749E-2</c:v>
                </c:pt>
                <c:pt idx="39">
                  <c:v>1.4758158262715433E-2</c:v>
                </c:pt>
                <c:pt idx="40">
                  <c:v>1.5925652422287554E-2</c:v>
                </c:pt>
                <c:pt idx="41">
                  <c:v>1.0117020200317E-2</c:v>
                </c:pt>
                <c:pt idx="42">
                  <c:v>3.904241339250005E-3</c:v>
                </c:pt>
                <c:pt idx="43">
                  <c:v>1.8799143412943618E-3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15-4E33-8E05-9E819420E2F4}"/>
            </c:ext>
          </c:extLst>
        </c:ser>
        <c:ser>
          <c:idx val="5"/>
          <c:order val="5"/>
          <c:tx>
            <c:strRef>
              <c:f>RM!$G$7:$G$8</c:f>
              <c:strCache>
                <c:ptCount val="1"/>
                <c:pt idx="0">
                  <c:v>CHAT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RM!$A$9:$A$52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RM!$G$9:$G$52</c:f>
              <c:numCache>
                <c:formatCode>0%</c:formatCode>
                <c:ptCount val="44"/>
                <c:pt idx="0">
                  <c:v>2.411603456053298E-3</c:v>
                </c:pt>
                <c:pt idx="1">
                  <c:v>1.6133327067963598E-3</c:v>
                </c:pt>
                <c:pt idx="2">
                  <c:v>1.7409522123371546E-3</c:v>
                </c:pt>
                <c:pt idx="3">
                  <c:v>2.8079132099553287E-3</c:v>
                </c:pt>
                <c:pt idx="4">
                  <c:v>3.1922621095691402E-3</c:v>
                </c:pt>
                <c:pt idx="5">
                  <c:v>2.2853080087349553E-3</c:v>
                </c:pt>
                <c:pt idx="6">
                  <c:v>1.298802000542783E-3</c:v>
                </c:pt>
                <c:pt idx="7">
                  <c:v>9.8896406014699605E-4</c:v>
                </c:pt>
                <c:pt idx="8">
                  <c:v>1.4080100125156445E-3</c:v>
                </c:pt>
                <c:pt idx="9">
                  <c:v>1.2369933784472096E-3</c:v>
                </c:pt>
                <c:pt idx="10">
                  <c:v>1.2176796725218923E-3</c:v>
                </c:pt>
                <c:pt idx="11">
                  <c:v>1.649620587264929E-3</c:v>
                </c:pt>
                <c:pt idx="12">
                  <c:v>1.1929201575764301E-3</c:v>
                </c:pt>
                <c:pt idx="13">
                  <c:v>7.5870231555946711E-4</c:v>
                </c:pt>
                <c:pt idx="14">
                  <c:v>1.3230601603237606E-3</c:v>
                </c:pt>
                <c:pt idx="15">
                  <c:v>9.4393052671323395E-4</c:v>
                </c:pt>
                <c:pt idx="16">
                  <c:v>8.5292125529940041E-4</c:v>
                </c:pt>
                <c:pt idx="17">
                  <c:v>9.4212308710819133E-4</c:v>
                </c:pt>
                <c:pt idx="18">
                  <c:v>7.4096785732536156E-4</c:v>
                </c:pt>
                <c:pt idx="19">
                  <c:v>1.7266963442600836E-3</c:v>
                </c:pt>
                <c:pt idx="20">
                  <c:v>1.6648168701442841E-3</c:v>
                </c:pt>
                <c:pt idx="21">
                  <c:v>1.2092668024439918E-3</c:v>
                </c:pt>
                <c:pt idx="22">
                  <c:v>1.100040193776311E-3</c:v>
                </c:pt>
                <c:pt idx="23">
                  <c:v>1.1217748971706345E-3</c:v>
                </c:pt>
                <c:pt idx="24">
                  <c:v>2.4119724997151214E-3</c:v>
                </c:pt>
                <c:pt idx="25">
                  <c:v>3.1329661989920022E-3</c:v>
                </c:pt>
                <c:pt idx="26">
                  <c:v>3.5416338737604284E-3</c:v>
                </c:pt>
                <c:pt idx="27">
                  <c:v>3.1082174648716251E-3</c:v>
                </c:pt>
                <c:pt idx="28">
                  <c:v>3.9705140513888659E-3</c:v>
                </c:pt>
                <c:pt idx="29">
                  <c:v>4.4855264591581014E-3</c:v>
                </c:pt>
                <c:pt idx="30">
                  <c:v>4.6690346938319596E-3</c:v>
                </c:pt>
                <c:pt idx="31">
                  <c:v>3.668695239328413E-3</c:v>
                </c:pt>
                <c:pt idx="32">
                  <c:v>4.0972025996044081E-3</c:v>
                </c:pt>
                <c:pt idx="33">
                  <c:v>4.3483854367683001E-3</c:v>
                </c:pt>
                <c:pt idx="34">
                  <c:v>4.1581896705571615E-3</c:v>
                </c:pt>
                <c:pt idx="35">
                  <c:v>1.921410541385676E-3</c:v>
                </c:pt>
                <c:pt idx="36">
                  <c:v>1.723530828962731E-3</c:v>
                </c:pt>
                <c:pt idx="37">
                  <c:v>2.3654642223536371E-3</c:v>
                </c:pt>
                <c:pt idx="38">
                  <c:v>1.8147205864038286E-3</c:v>
                </c:pt>
                <c:pt idx="39">
                  <c:v>1.836346176525094E-3</c:v>
                </c:pt>
                <c:pt idx="40">
                  <c:v>2.0481810201892128E-3</c:v>
                </c:pt>
                <c:pt idx="41">
                  <c:v>1.9222338380602299E-3</c:v>
                </c:pt>
                <c:pt idx="42">
                  <c:v>2.3996800426609784E-3</c:v>
                </c:pt>
                <c:pt idx="43">
                  <c:v>2.1087734784954147E-3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15-4E33-8E05-9E819420E2F4}"/>
            </c:ext>
          </c:extLst>
        </c:ser>
        <c:ser>
          <c:idx val="6"/>
          <c:order val="6"/>
          <c:tx>
            <c:strRef>
              <c:f>RM!$H$7:$H$8</c:f>
              <c:strCache>
                <c:ptCount val="1"/>
                <c:pt idx="0">
                  <c:v>EMAIL</c:v>
                </c:pt>
              </c:strCache>
            </c:strRef>
          </c:tx>
          <c:spPr>
            <a:ln w="12700"/>
            <a:effectLst/>
          </c:spPr>
          <c:marker>
            <c:symbol val="none"/>
          </c:marker>
          <c:cat>
            <c:strRef>
              <c:f>RM!$A$9:$A$52</c:f>
              <c:strCache>
                <c:ptCount val="44"/>
                <c:pt idx="0">
                  <c:v>2021-03</c:v>
                </c:pt>
                <c:pt idx="1">
                  <c:v>2021-04</c:v>
                </c:pt>
                <c:pt idx="2">
                  <c:v>2021-05</c:v>
                </c:pt>
                <c:pt idx="3">
                  <c:v>2021-06</c:v>
                </c:pt>
                <c:pt idx="4">
                  <c:v>2021-07</c:v>
                </c:pt>
                <c:pt idx="5">
                  <c:v>2021-08</c:v>
                </c:pt>
                <c:pt idx="6">
                  <c:v>2021-09</c:v>
                </c:pt>
                <c:pt idx="7">
                  <c:v>2021-10</c:v>
                </c:pt>
                <c:pt idx="8">
                  <c:v>2021-11</c:v>
                </c:pt>
                <c:pt idx="9">
                  <c:v>2021-12</c:v>
                </c:pt>
                <c:pt idx="10">
                  <c:v>2022-01</c:v>
                </c:pt>
                <c:pt idx="11">
                  <c:v>2022-02</c:v>
                </c:pt>
                <c:pt idx="12">
                  <c:v>2022-03</c:v>
                </c:pt>
                <c:pt idx="13">
                  <c:v>2022-04</c:v>
                </c:pt>
                <c:pt idx="14">
                  <c:v>2022-05</c:v>
                </c:pt>
                <c:pt idx="15">
                  <c:v>2022-06</c:v>
                </c:pt>
                <c:pt idx="16">
                  <c:v>2022-07</c:v>
                </c:pt>
                <c:pt idx="17">
                  <c:v>2022-08</c:v>
                </c:pt>
                <c:pt idx="18">
                  <c:v>2022-09</c:v>
                </c:pt>
                <c:pt idx="19">
                  <c:v>2022-10</c:v>
                </c:pt>
                <c:pt idx="20">
                  <c:v>2022-11</c:v>
                </c:pt>
                <c:pt idx="21">
                  <c:v>2022-12</c:v>
                </c:pt>
                <c:pt idx="22">
                  <c:v>2023-01</c:v>
                </c:pt>
                <c:pt idx="23">
                  <c:v>2023-02</c:v>
                </c:pt>
                <c:pt idx="24">
                  <c:v>2023-03</c:v>
                </c:pt>
                <c:pt idx="25">
                  <c:v>2023-04</c:v>
                </c:pt>
                <c:pt idx="26">
                  <c:v>2023-05</c:v>
                </c:pt>
                <c:pt idx="27">
                  <c:v>2023-06</c:v>
                </c:pt>
                <c:pt idx="28">
                  <c:v>2023-07</c:v>
                </c:pt>
                <c:pt idx="29">
                  <c:v>2023-08</c:v>
                </c:pt>
                <c:pt idx="30">
                  <c:v>2023-09</c:v>
                </c:pt>
                <c:pt idx="31">
                  <c:v>2023-10</c:v>
                </c:pt>
                <c:pt idx="32">
                  <c:v>2023-11</c:v>
                </c:pt>
                <c:pt idx="33">
                  <c:v>2023-12</c:v>
                </c:pt>
                <c:pt idx="34">
                  <c:v>2024-01</c:v>
                </c:pt>
                <c:pt idx="35">
                  <c:v>2024-02</c:v>
                </c:pt>
                <c:pt idx="36">
                  <c:v>2024-03</c:v>
                </c:pt>
                <c:pt idx="37">
                  <c:v>2024-04</c:v>
                </c:pt>
                <c:pt idx="38">
                  <c:v>2024-05</c:v>
                </c:pt>
                <c:pt idx="39">
                  <c:v>2024-06</c:v>
                </c:pt>
                <c:pt idx="40">
                  <c:v>2024-07</c:v>
                </c:pt>
                <c:pt idx="41">
                  <c:v>2024-08</c:v>
                </c:pt>
                <c:pt idx="42">
                  <c:v>2024-09</c:v>
                </c:pt>
                <c:pt idx="43">
                  <c:v>2024-10</c:v>
                </c:pt>
              </c:strCache>
            </c:strRef>
          </c:cat>
          <c:val>
            <c:numRef>
              <c:f>RM!$H$9:$H$52</c:f>
              <c:numCache>
                <c:formatCode>0%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6.4726664688907472E-4</c:v>
                </c:pt>
                <c:pt idx="16">
                  <c:v>1.0285226902139828E-3</c:v>
                </c:pt>
                <c:pt idx="17">
                  <c:v>2.6481297583581596E-3</c:v>
                </c:pt>
                <c:pt idx="18">
                  <c:v>1.5585875619602433E-3</c:v>
                </c:pt>
                <c:pt idx="19">
                  <c:v>1.8885741265344664E-4</c:v>
                </c:pt>
                <c:pt idx="20">
                  <c:v>1.4705882352941176E-3</c:v>
                </c:pt>
                <c:pt idx="21">
                  <c:v>1.0183299389002036E-3</c:v>
                </c:pt>
                <c:pt idx="22">
                  <c:v>1.4808233377758032E-3</c:v>
                </c:pt>
                <c:pt idx="23">
                  <c:v>1.0469899040259254E-3</c:v>
                </c:pt>
                <c:pt idx="24">
                  <c:v>1.4433851179397577E-3</c:v>
                </c:pt>
                <c:pt idx="25">
                  <c:v>4.6508007550253947E-3</c:v>
                </c:pt>
                <c:pt idx="26">
                  <c:v>4.0335274673382656E-3</c:v>
                </c:pt>
                <c:pt idx="27">
                  <c:v>1.6736555580077982E-3</c:v>
                </c:pt>
                <c:pt idx="28">
                  <c:v>1.9201666314093697E-3</c:v>
                </c:pt>
                <c:pt idx="29">
                  <c:v>1.1259216213271347E-3</c:v>
                </c:pt>
                <c:pt idx="30">
                  <c:v>1.0276344302213882E-3</c:v>
                </c:pt>
                <c:pt idx="31">
                  <c:v>1.100608571798524E-3</c:v>
                </c:pt>
                <c:pt idx="32">
                  <c:v>9.1833851370443629E-4</c:v>
                </c:pt>
                <c:pt idx="33">
                  <c:v>1.1835842017239161E-3</c:v>
                </c:pt>
                <c:pt idx="34">
                  <c:v>1.2670878395260022E-3</c:v>
                </c:pt>
                <c:pt idx="35">
                  <c:v>1.6576875259013675E-3</c:v>
                </c:pt>
                <c:pt idx="36">
                  <c:v>2.7057580755759001E-3</c:v>
                </c:pt>
                <c:pt idx="37">
                  <c:v>2.9389100944393672E-3</c:v>
                </c:pt>
                <c:pt idx="38">
                  <c:v>4.8392548970768766E-3</c:v>
                </c:pt>
                <c:pt idx="39">
                  <c:v>2.6450123827012821E-3</c:v>
                </c:pt>
                <c:pt idx="40">
                  <c:v>2.5915759847292084E-3</c:v>
                </c:pt>
                <c:pt idx="41">
                  <c:v>3.2205847637675781E-3</c:v>
                </c:pt>
                <c:pt idx="42">
                  <c:v>1.6950120936256119E-3</c:v>
                </c:pt>
                <c:pt idx="43">
                  <c:v>4.7243064750788748E-3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15-4E33-8E05-9E819420E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2141151"/>
        <c:axId val="1082140191"/>
      </c:lineChart>
      <c:catAx>
        <c:axId val="108214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140191"/>
        <c:crosses val="autoZero"/>
        <c:auto val="1"/>
        <c:lblAlgn val="ctr"/>
        <c:lblOffset val="100"/>
        <c:noMultiLvlLbl val="0"/>
      </c:catAx>
      <c:valAx>
        <c:axId val="108214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141151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[informacionNegocios2024_20241017.xlsx]graph!PivotTable8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graph!$B$21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C9200"/>
            </a:solidFill>
            <a:ln>
              <a:solidFill>
                <a:srgbClr val="FC92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graph!$A$22:$A$35</c:f>
              <c:strCache>
                <c:ptCount val="13"/>
                <c:pt idx="0">
                  <c:v>FERIA</c:v>
                </c:pt>
                <c:pt idx="1">
                  <c:v>BANCO</c:v>
                </c:pt>
                <c:pt idx="2">
                  <c:v>CHAT</c:v>
                </c:pt>
                <c:pt idx="3">
                  <c:v>CAMPAÑA</c:v>
                </c:pt>
                <c:pt idx="4">
                  <c:v>EMAIL</c:v>
                </c:pt>
                <c:pt idx="5">
                  <c:v>BROKER</c:v>
                </c:pt>
                <c:pt idx="6">
                  <c:v>OTROS</c:v>
                </c:pt>
                <c:pt idx="7">
                  <c:v>RRSS</c:v>
                </c:pt>
                <c:pt idx="8">
                  <c:v>BROKERS</c:v>
                </c:pt>
                <c:pt idx="9">
                  <c:v>WEB INMOBILIARIA</c:v>
                </c:pt>
                <c:pt idx="10">
                  <c:v>SALA DE VENTAS</c:v>
                </c:pt>
                <c:pt idx="11">
                  <c:v>REFERIDOS</c:v>
                </c:pt>
                <c:pt idx="12">
                  <c:v>PORTALES</c:v>
                </c:pt>
              </c:strCache>
            </c:strRef>
          </c:cat>
          <c:val>
            <c:numRef>
              <c:f>graph!$B$22:$B$35</c:f>
              <c:numCache>
                <c:formatCode>0.0%</c:formatCode>
                <c:ptCount val="13"/>
                <c:pt idx="0">
                  <c:v>6.8870523415977963E-4</c:v>
                </c:pt>
                <c:pt idx="1">
                  <c:v>2.6170798898071624E-3</c:v>
                </c:pt>
                <c:pt idx="2">
                  <c:v>3.0303030303030303E-3</c:v>
                </c:pt>
                <c:pt idx="3">
                  <c:v>1.2534435261707989E-2</c:v>
                </c:pt>
                <c:pt idx="4">
                  <c:v>1.3774104683195593E-2</c:v>
                </c:pt>
                <c:pt idx="5">
                  <c:v>2.3829201101928373E-2</c:v>
                </c:pt>
                <c:pt idx="6">
                  <c:v>2.6997245179063361E-2</c:v>
                </c:pt>
                <c:pt idx="7">
                  <c:v>5.5096418732782371E-2</c:v>
                </c:pt>
                <c:pt idx="8">
                  <c:v>7.0385674931129474E-2</c:v>
                </c:pt>
                <c:pt idx="9">
                  <c:v>0.14710743801652892</c:v>
                </c:pt>
                <c:pt idx="10">
                  <c:v>0.19132231404958677</c:v>
                </c:pt>
                <c:pt idx="11">
                  <c:v>0.2009641873278237</c:v>
                </c:pt>
                <c:pt idx="12">
                  <c:v>0.25165289256198348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E-4B80-BB22-34A7DA687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5822287"/>
        <c:axId val="505824207"/>
      </c:barChart>
      <c:catAx>
        <c:axId val="50582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505824207"/>
        <c:crosses val="autoZero"/>
        <c:auto val="1"/>
        <c:lblAlgn val="ctr"/>
        <c:lblOffset val="100"/>
        <c:noMultiLvlLbl val="0"/>
      </c:catAx>
      <c:valAx>
        <c:axId val="50582420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0582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[informacionNegocios2024_20241017 (1).xlsx]graph!PivotTable9</c:name>
    <c:fmtId val="1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7016383075762956"/>
          <c:y val="0"/>
          <c:w val="0.82983616924237047"/>
          <c:h val="0.94889873481387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graph!$B$63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C9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graph!$A$64:$A$75</c:f>
              <c:strCache>
                <c:ptCount val="11"/>
                <c:pt idx="0">
                  <c:v>FERIA</c:v>
                </c:pt>
                <c:pt idx="1">
                  <c:v>BANCO</c:v>
                </c:pt>
                <c:pt idx="2">
                  <c:v>CAMPAÑA</c:v>
                </c:pt>
                <c:pt idx="3">
                  <c:v>EMAIL</c:v>
                </c:pt>
                <c:pt idx="4">
                  <c:v>CHAT</c:v>
                </c:pt>
                <c:pt idx="5">
                  <c:v>OTROS</c:v>
                </c:pt>
                <c:pt idx="6">
                  <c:v>RRSS</c:v>
                </c:pt>
                <c:pt idx="7">
                  <c:v>REFERIDOS</c:v>
                </c:pt>
                <c:pt idx="8">
                  <c:v>WEB INMOBILIARIA</c:v>
                </c:pt>
                <c:pt idx="9">
                  <c:v>SALA DE VENTAS</c:v>
                </c:pt>
                <c:pt idx="10">
                  <c:v>PORTALES</c:v>
                </c:pt>
              </c:strCache>
            </c:strRef>
          </c:cat>
          <c:val>
            <c:numRef>
              <c:f>graph!$B$64:$B$75</c:f>
              <c:numCache>
                <c:formatCode>0.0%</c:formatCode>
                <c:ptCount val="11"/>
                <c:pt idx="0">
                  <c:v>7.1352122725651087E-4</c:v>
                </c:pt>
                <c:pt idx="1">
                  <c:v>1.7838030681412772E-3</c:v>
                </c:pt>
                <c:pt idx="2">
                  <c:v>3.2108455226542991E-3</c:v>
                </c:pt>
                <c:pt idx="3">
                  <c:v>3.2108455226542991E-3</c:v>
                </c:pt>
                <c:pt idx="4">
                  <c:v>8.9190153407063856E-3</c:v>
                </c:pt>
                <c:pt idx="5">
                  <c:v>2.2475918658580094E-2</c:v>
                </c:pt>
                <c:pt idx="6">
                  <c:v>4.4951837317160188E-2</c:v>
                </c:pt>
                <c:pt idx="7">
                  <c:v>0.1833749554049233</c:v>
                </c:pt>
                <c:pt idx="8">
                  <c:v>0.21655369247235104</c:v>
                </c:pt>
                <c:pt idx="9">
                  <c:v>0.25294327506243308</c:v>
                </c:pt>
                <c:pt idx="10">
                  <c:v>0.26186229040313952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9-724A-B360-9EFA28EA8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710048"/>
        <c:axId val="1674710528"/>
      </c:barChart>
      <c:catAx>
        <c:axId val="1674710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1674710528"/>
        <c:crosses val="autoZero"/>
        <c:auto val="1"/>
        <c:lblAlgn val="ctr"/>
        <c:lblOffset val="100"/>
        <c:noMultiLvlLbl val="0"/>
      </c:catAx>
      <c:valAx>
        <c:axId val="167471052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67471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[informacionNegocios2024_20241017.xlsx]graph!PivotTable8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5822287"/>
        <c:axId val="505824207"/>
      </c:barChart>
      <c:catAx>
        <c:axId val="50582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505824207"/>
        <c:crosses val="autoZero"/>
        <c:auto val="1"/>
        <c:lblAlgn val="ctr"/>
        <c:lblOffset val="100"/>
        <c:noMultiLvlLbl val="0"/>
      </c:catAx>
      <c:valAx>
        <c:axId val="50582420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0582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88900" cap="rnd">
              <a:solidFill>
                <a:schemeClr val="bg1">
                  <a:lumMod val="50000"/>
                </a:schemeClr>
              </a:solidFill>
            </a:ln>
            <a:effectLst>
              <a:softEdge rad="12700"/>
            </a:effectLst>
          </c:spPr>
          <c:invertIfNegative val="0"/>
          <c:dPt>
            <c:idx val="19"/>
            <c:invertIfNegative val="0"/>
            <c:bubble3D val="0"/>
            <c:spPr>
              <a:noFill/>
              <a:ln w="88900" cap="rnd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C46F-D34C-9034-FFCEF1C368A9}"/>
              </c:ext>
            </c:extLst>
          </c:dPt>
          <c:dPt>
            <c:idx val="44"/>
            <c:invertIfNegative val="0"/>
            <c:bubble3D val="0"/>
            <c:spPr>
              <a:solidFill>
                <a:srgbClr val="FC9200"/>
              </a:solidFill>
              <a:ln w="88900" cap="rnd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2-C46F-D34C-9034-FFCEF1C368A9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1"/>
              </a:solidFill>
              <a:ln w="88900" cap="rnd">
                <a:solidFill>
                  <a:srgbClr val="F35361"/>
                </a:solidFill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D6FC-4805-9165-76F8D8E2FD92}"/>
              </c:ext>
            </c:extLst>
          </c:dPt>
          <c:dLbls>
            <c:dLbl>
              <c:idx val="4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DD237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FC-4805-9165-76F8D8E2F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'Velocidades Venta Industria'!$D$49:$D$94</c:f>
              <c:numCache>
                <c:formatCode>mmm\-yy</c:formatCode>
                <c:ptCount val="46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  <c:pt idx="13">
                  <c:v>44562</c:v>
                </c:pt>
                <c:pt idx="14">
                  <c:v>44593</c:v>
                </c:pt>
                <c:pt idx="15">
                  <c:v>44621</c:v>
                </c:pt>
                <c:pt idx="16">
                  <c:v>44652</c:v>
                </c:pt>
                <c:pt idx="17">
                  <c:v>44682</c:v>
                </c:pt>
                <c:pt idx="18">
                  <c:v>44713</c:v>
                </c:pt>
                <c:pt idx="19">
                  <c:v>44743</c:v>
                </c:pt>
                <c:pt idx="20">
                  <c:v>44774</c:v>
                </c:pt>
                <c:pt idx="21">
                  <c:v>44805</c:v>
                </c:pt>
                <c:pt idx="22">
                  <c:v>44835</c:v>
                </c:pt>
                <c:pt idx="23">
                  <c:v>44866</c:v>
                </c:pt>
                <c:pt idx="24">
                  <c:v>44896</c:v>
                </c:pt>
                <c:pt idx="25">
                  <c:v>44927</c:v>
                </c:pt>
                <c:pt idx="26">
                  <c:v>44958</c:v>
                </c:pt>
                <c:pt idx="27">
                  <c:v>44986</c:v>
                </c:pt>
                <c:pt idx="28">
                  <c:v>45017</c:v>
                </c:pt>
                <c:pt idx="29">
                  <c:v>45047</c:v>
                </c:pt>
                <c:pt idx="30">
                  <c:v>45078</c:v>
                </c:pt>
                <c:pt idx="31">
                  <c:v>45108</c:v>
                </c:pt>
                <c:pt idx="32">
                  <c:v>45139</c:v>
                </c:pt>
                <c:pt idx="33">
                  <c:v>45170</c:v>
                </c:pt>
                <c:pt idx="34">
                  <c:v>45200</c:v>
                </c:pt>
                <c:pt idx="35">
                  <c:v>45231</c:v>
                </c:pt>
                <c:pt idx="36">
                  <c:v>45261</c:v>
                </c:pt>
                <c:pt idx="37">
                  <c:v>45292</c:v>
                </c:pt>
                <c:pt idx="38">
                  <c:v>45323</c:v>
                </c:pt>
                <c:pt idx="39">
                  <c:v>45352</c:v>
                </c:pt>
                <c:pt idx="40">
                  <c:v>45383</c:v>
                </c:pt>
                <c:pt idx="41">
                  <c:v>45413</c:v>
                </c:pt>
                <c:pt idx="42">
                  <c:v>45444</c:v>
                </c:pt>
                <c:pt idx="43">
                  <c:v>45474</c:v>
                </c:pt>
                <c:pt idx="44">
                  <c:v>45505</c:v>
                </c:pt>
                <c:pt idx="45">
                  <c:v>45536</c:v>
                </c:pt>
              </c:numCache>
            </c:numRef>
          </c:cat>
          <c:val>
            <c:numRef>
              <c:f>'Velocidades Venta Industria'!$E$49:$E$94</c:f>
              <c:numCache>
                <c:formatCode>0.0</c:formatCode>
                <c:ptCount val="46"/>
                <c:pt idx="0">
                  <c:v>2.4</c:v>
                </c:pt>
                <c:pt idx="1">
                  <c:v>2.2999999999999998</c:v>
                </c:pt>
                <c:pt idx="2">
                  <c:v>2.9</c:v>
                </c:pt>
                <c:pt idx="3">
                  <c:v>3</c:v>
                </c:pt>
                <c:pt idx="4">
                  <c:v>2.5</c:v>
                </c:pt>
                <c:pt idx="5">
                  <c:v>2.5</c:v>
                </c:pt>
                <c:pt idx="6">
                  <c:v>2.4</c:v>
                </c:pt>
                <c:pt idx="7">
                  <c:v>3</c:v>
                </c:pt>
                <c:pt idx="8">
                  <c:v>3.4</c:v>
                </c:pt>
                <c:pt idx="9">
                  <c:v>2.9</c:v>
                </c:pt>
                <c:pt idx="10">
                  <c:v>2.1</c:v>
                </c:pt>
                <c:pt idx="11">
                  <c:v>1.8</c:v>
                </c:pt>
                <c:pt idx="12">
                  <c:v>1.5</c:v>
                </c:pt>
                <c:pt idx="13">
                  <c:v>1.5</c:v>
                </c:pt>
                <c:pt idx="14">
                  <c:v>1.8</c:v>
                </c:pt>
                <c:pt idx="15">
                  <c:v>1.9</c:v>
                </c:pt>
                <c:pt idx="16">
                  <c:v>1.6</c:v>
                </c:pt>
                <c:pt idx="17">
                  <c:v>1.7</c:v>
                </c:pt>
                <c:pt idx="18">
                  <c:v>1.7</c:v>
                </c:pt>
                <c:pt idx="19">
                  <c:v>2.1</c:v>
                </c:pt>
                <c:pt idx="20">
                  <c:v>1.9</c:v>
                </c:pt>
                <c:pt idx="21">
                  <c:v>1.6</c:v>
                </c:pt>
                <c:pt idx="22">
                  <c:v>1.8</c:v>
                </c:pt>
                <c:pt idx="23">
                  <c:v>1.8</c:v>
                </c:pt>
                <c:pt idx="24">
                  <c:v>1.5</c:v>
                </c:pt>
                <c:pt idx="25">
                  <c:v>1.7</c:v>
                </c:pt>
                <c:pt idx="26">
                  <c:v>1.8</c:v>
                </c:pt>
                <c:pt idx="27">
                  <c:v>2.4</c:v>
                </c:pt>
                <c:pt idx="28">
                  <c:v>2.1</c:v>
                </c:pt>
                <c:pt idx="29">
                  <c:v>2.8</c:v>
                </c:pt>
                <c:pt idx="30">
                  <c:v>2.4</c:v>
                </c:pt>
                <c:pt idx="31">
                  <c:v>2.9</c:v>
                </c:pt>
                <c:pt idx="32">
                  <c:v>2.8</c:v>
                </c:pt>
                <c:pt idx="33">
                  <c:v>2.1</c:v>
                </c:pt>
                <c:pt idx="34">
                  <c:v>2.1</c:v>
                </c:pt>
                <c:pt idx="35">
                  <c:v>2.2000000000000002</c:v>
                </c:pt>
                <c:pt idx="36">
                  <c:v>1.8</c:v>
                </c:pt>
                <c:pt idx="37">
                  <c:v>2.2999999999999998</c:v>
                </c:pt>
                <c:pt idx="38">
                  <c:v>2.2999999999999998</c:v>
                </c:pt>
                <c:pt idx="39">
                  <c:v>2.8</c:v>
                </c:pt>
                <c:pt idx="40">
                  <c:v>3.2</c:v>
                </c:pt>
                <c:pt idx="41">
                  <c:v>2.4</c:v>
                </c:pt>
                <c:pt idx="42">
                  <c:v>3.2</c:v>
                </c:pt>
                <c:pt idx="43">
                  <c:v>2.8</c:v>
                </c:pt>
                <c:pt idx="44">
                  <c:v>2.2999999999999998</c:v>
                </c:pt>
                <c:pt idx="4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FC-4805-9165-76F8D8E2F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651172208"/>
        <c:axId val="1651170288"/>
      </c:barChart>
      <c:dateAx>
        <c:axId val="1651172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170288"/>
        <c:crosses val="autoZero"/>
        <c:auto val="1"/>
        <c:lblOffset val="100"/>
        <c:baseTimeUnit val="months"/>
        <c:majorUnit val="1"/>
        <c:majorTimeUnit val="months"/>
      </c:dateAx>
      <c:valAx>
        <c:axId val="1651170288"/>
        <c:scaling>
          <c:orientation val="minMax"/>
          <c:max val="4.5"/>
        </c:scaling>
        <c:delete val="1"/>
        <c:axPos val="l"/>
        <c:numFmt formatCode="0.0" sourceLinked="1"/>
        <c:majorTickMark val="out"/>
        <c:minorTickMark val="none"/>
        <c:tickLblPos val="nextTo"/>
        <c:crossAx val="165117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Norte confió en RRSS antes que cualquier otra zona experimentando a finales del 2021.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 mantiene constante durante el 2024</a:t>
            </a:r>
            <a:endParaRPr/>
          </a:p>
        </p:txBody>
      </p:sp>
      <p:sp>
        <p:nvSpPr>
          <p:cNvPr id="229" name="Google Shape;22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CENTRO ha sido constante en el alza continua en perjuicio de las WEB INMOBILIARIAS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 2 ocasiones superó a PORTALES Feb-2022 y Dic-2022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 Jul-2024 es la nº1</a:t>
            </a:r>
            <a:endParaRPr/>
          </a:p>
        </p:txBody>
      </p:sp>
      <p:sp>
        <p:nvSpPr>
          <p:cNvPr id="247" name="Google Shape;24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Baja desde Jul-2021 hasta recuperar el Dic-2023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 el SUR tomó 2,5 años en recuperar la confianza en las RRSS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 pasó Mar-Abr 2023 en el sur?</a:t>
            </a:r>
            <a:endParaRPr/>
          </a:p>
        </p:txBody>
      </p:sp>
      <p:sp>
        <p:nvSpPr>
          <p:cNvPr id="265" name="Google Shape;26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 RM en Jun-2024 es la nº1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3765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B8082-2E38-8733-AC52-813E2488D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0469A7-BE03-8209-3F05-AC08C85D1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D8D01-6044-F4E9-F44E-9DEECF251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0528C-A084-3F1D-6C7E-91CC56418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E58C-CC2E-4CB4-9743-59036FADFA47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0244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E5F02-88B8-5BEA-987C-A6373C7F0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83352-3CC4-A7B6-C934-5B07AA7FB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25D90-1095-CF23-AFBC-A51B361B4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FBD0E-4BFC-0DF2-9D86-5F3BE492D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E58C-CC2E-4CB4-9743-59036FADFA47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7635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>
          <a:extLst>
            <a:ext uri="{FF2B5EF4-FFF2-40B4-BE49-F238E27FC236}">
              <a16:creationId xmlns:a16="http://schemas.microsoft.com/office/drawing/2014/main" id="{4C0585F1-824F-53DA-4F8D-CD0D9E95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>
            <a:extLst>
              <a:ext uri="{FF2B5EF4-FFF2-40B4-BE49-F238E27FC236}">
                <a16:creationId xmlns:a16="http://schemas.microsoft.com/office/drawing/2014/main" id="{C45DDC05-3226-040C-6BB2-937A284F9F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:notes">
            <a:extLst>
              <a:ext uri="{FF2B5EF4-FFF2-40B4-BE49-F238E27FC236}">
                <a16:creationId xmlns:a16="http://schemas.microsoft.com/office/drawing/2014/main" id="{42DC183A-4CE4-44EC-596E-A6E27FA871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75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123b915d5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3123b915d5f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3123b915d5f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123b915d5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3123b915d5f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3123b915d5f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123b915d5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3123b915d5f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3123b915d5f_0_1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123b915d5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3123b915d5f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3123b915d5f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>
          <a:extLst>
            <a:ext uri="{FF2B5EF4-FFF2-40B4-BE49-F238E27FC236}">
              <a16:creationId xmlns:a16="http://schemas.microsoft.com/office/drawing/2014/main" id="{98C152F9-4AE0-4E2B-FC29-1D561D71A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>
            <a:extLst>
              <a:ext uri="{FF2B5EF4-FFF2-40B4-BE49-F238E27FC236}">
                <a16:creationId xmlns:a16="http://schemas.microsoft.com/office/drawing/2014/main" id="{355F78BA-B4E1-165F-EE11-383253665C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:notes">
            <a:extLst>
              <a:ext uri="{FF2B5EF4-FFF2-40B4-BE49-F238E27FC236}">
                <a16:creationId xmlns:a16="http://schemas.microsoft.com/office/drawing/2014/main" id="{5C149B2E-F395-B473-22DF-F898ADE14B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660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revisar la letra no es igual que las otras </a:t>
            </a:r>
            <a:endParaRPr/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2018 aparecen RRSS como medio relevante en generación de tráfico.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Marzo 2021 RRSS supera a la WEB INMOBILIARIA como generador de tráfico.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Junio 2024 RRSS supera a PORTALES posicionándose como el nº1</a:t>
            </a: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>
          <a:extLst>
            <a:ext uri="{FF2B5EF4-FFF2-40B4-BE49-F238E27FC236}">
              <a16:creationId xmlns:a16="http://schemas.microsoft.com/office/drawing/2014/main" id="{EF34FC1F-C1EB-0E3A-B9D1-FBEF8B419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23b915d5f_0_47:notes">
            <a:extLst>
              <a:ext uri="{FF2B5EF4-FFF2-40B4-BE49-F238E27FC236}">
                <a16:creationId xmlns:a16="http://schemas.microsoft.com/office/drawing/2014/main" id="{2A83DA0C-5343-0FC1-0658-2C765DBC03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123b915d5f_0_47:notes">
            <a:extLst>
              <a:ext uri="{FF2B5EF4-FFF2-40B4-BE49-F238E27FC236}">
                <a16:creationId xmlns:a16="http://schemas.microsoft.com/office/drawing/2014/main" id="{3B260ECA-5CB9-D6CF-9FB1-2A954B646B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2018 aparecen RRSS como medio relevante en generación de tráfico.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Marzo 2021 RRSS supera a la WEB INMOBILIARIA como generador de tráfico.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Junio 2024 RRSS supera a PORTALES posicionándose como el nº1</a:t>
            </a:r>
            <a:endParaRPr/>
          </a:p>
        </p:txBody>
      </p:sp>
      <p:sp>
        <p:nvSpPr>
          <p:cNvPr id="202" name="Google Shape;202;g3123b915d5f_0_47:notes">
            <a:extLst>
              <a:ext uri="{FF2B5EF4-FFF2-40B4-BE49-F238E27FC236}">
                <a16:creationId xmlns:a16="http://schemas.microsoft.com/office/drawing/2014/main" id="{EC3B3158-C146-5AA2-6894-18D30C36A8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58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>
          <a:extLst>
            <a:ext uri="{FF2B5EF4-FFF2-40B4-BE49-F238E27FC236}">
              <a16:creationId xmlns:a16="http://schemas.microsoft.com/office/drawing/2014/main" id="{776AAA6D-D841-7122-0962-81E79328F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>
            <a:extLst>
              <a:ext uri="{FF2B5EF4-FFF2-40B4-BE49-F238E27FC236}">
                <a16:creationId xmlns:a16="http://schemas.microsoft.com/office/drawing/2014/main" id="{2587F02B-9071-8B65-610B-132E862ED7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:notes">
            <a:extLst>
              <a:ext uri="{FF2B5EF4-FFF2-40B4-BE49-F238E27FC236}">
                <a16:creationId xmlns:a16="http://schemas.microsoft.com/office/drawing/2014/main" id="{44E9624C-9D6A-98C4-08D4-12E76B016A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03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FDF36FA2-C7E0-9FB4-3451-8A81CC1A9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23b915d5f_0_17:notes">
            <a:extLst>
              <a:ext uri="{FF2B5EF4-FFF2-40B4-BE49-F238E27FC236}">
                <a16:creationId xmlns:a16="http://schemas.microsoft.com/office/drawing/2014/main" id="{17202690-14FC-EA0F-5580-88179776BC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3123b915d5f_0_17:notes">
            <a:extLst>
              <a:ext uri="{FF2B5EF4-FFF2-40B4-BE49-F238E27FC236}">
                <a16:creationId xmlns:a16="http://schemas.microsoft.com/office/drawing/2014/main" id="{BC1F11E9-CB4F-DE2D-E1B4-3AEBAC11A2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2018 aparecen RRSS como medio relevante en generación de tráfico.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Marzo 2021 RRSS supera a la WEB INMOBILIARIA como generador de tráfico.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Junio 2024 RRSS supera a PORTALES posicionándose como el nº1</a:t>
            </a:r>
            <a:endParaRPr/>
          </a:p>
        </p:txBody>
      </p:sp>
      <p:sp>
        <p:nvSpPr>
          <p:cNvPr id="214" name="Google Shape;214;g3123b915d5f_0_17:notes">
            <a:extLst>
              <a:ext uri="{FF2B5EF4-FFF2-40B4-BE49-F238E27FC236}">
                <a16:creationId xmlns:a16="http://schemas.microsoft.com/office/drawing/2014/main" id="{9B29636D-AE00-943A-0D67-87F4CE71E3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778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1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itroncoso@planok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24000" y="4579825"/>
            <a:ext cx="91440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540"/>
              </a:buClr>
              <a:buSzPts val="2000"/>
              <a:buNone/>
            </a:pPr>
            <a:r>
              <a:rPr lang="en-US" sz="2000">
                <a:solidFill>
                  <a:srgbClr val="11254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Área de estudios PlanOK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999460" y="1950360"/>
            <a:ext cx="6191425" cy="25758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1364523" y="5490507"/>
            <a:ext cx="3608710" cy="2746629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6" y="0"/>
                </a:lnTo>
                <a:lnTo>
                  <a:pt x="5406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rot="-8957670">
            <a:off x="10664333" y="-1299674"/>
            <a:ext cx="3599790" cy="2739840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7" y="0"/>
                </a:lnTo>
                <a:lnTo>
                  <a:pt x="5406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/>
          <p:nvPr/>
        </p:nvSpPr>
        <p:spPr>
          <a:xfrm>
            <a:off x="302184" y="108038"/>
            <a:ext cx="10515600" cy="63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n-US" sz="3600" b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RRSS - </a:t>
            </a:r>
            <a:r>
              <a:rPr lang="en-US" sz="36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ZONA NORTE</a:t>
            </a:r>
            <a:endParaRPr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69403" y="699093"/>
            <a:ext cx="805430" cy="45719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7"/>
          <p:cNvGrpSpPr/>
          <p:nvPr/>
        </p:nvGrpSpPr>
        <p:grpSpPr>
          <a:xfrm>
            <a:off x="645241" y="968969"/>
            <a:ext cx="10901519" cy="5491529"/>
            <a:chOff x="5035317" y="956141"/>
            <a:chExt cx="4845430" cy="5491529"/>
          </a:xfrm>
        </p:grpSpPr>
        <p:grpSp>
          <p:nvGrpSpPr>
            <p:cNvPr id="234" name="Google Shape;234;p7"/>
            <p:cNvGrpSpPr/>
            <p:nvPr/>
          </p:nvGrpSpPr>
          <p:grpSpPr>
            <a:xfrm>
              <a:off x="5035317" y="956141"/>
              <a:ext cx="4845430" cy="5491529"/>
              <a:chOff x="722015" y="2305972"/>
              <a:chExt cx="1743075" cy="1056353"/>
            </a:xfrm>
          </p:grpSpPr>
          <p:sp>
            <p:nvSpPr>
              <p:cNvPr id="235" name="Google Shape;235;p7"/>
              <p:cNvSpPr/>
              <p:nvPr/>
            </p:nvSpPr>
            <p:spPr>
              <a:xfrm>
                <a:off x="722015" y="2305972"/>
                <a:ext cx="1743075" cy="1056353"/>
              </a:xfrm>
              <a:prstGeom prst="roundRect">
                <a:avLst>
                  <a:gd name="adj" fmla="val 3727"/>
                </a:avLst>
              </a:prstGeom>
              <a:solidFill>
                <a:schemeClr val="l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44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722015" y="2305972"/>
                <a:ext cx="1743075" cy="87896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LEADS POR MEDIO DE LLEGADA*</a:t>
                </a:r>
                <a:endParaRPr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37" name="Google Shape;237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67162" y="1631556"/>
              <a:ext cx="460415" cy="4687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7"/>
          <p:cNvSpPr txBox="1"/>
          <p:nvPr/>
        </p:nvSpPr>
        <p:spPr>
          <a:xfrm>
            <a:off x="0" y="6550223"/>
            <a:ext cx="40668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*Solo leads capturados mediante Medios Digitales</a:t>
            </a:r>
            <a:endParaRPr sz="1400" i="1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7" descr="Icon&#10;&#10;Description automatically generated with medium confidence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4199" y="6022672"/>
            <a:ext cx="622019" cy="3980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7"/>
          <p:cNvGraphicFramePr/>
          <p:nvPr/>
        </p:nvGraphicFramePr>
        <p:xfrm>
          <a:off x="2274373" y="1644384"/>
          <a:ext cx="9179596" cy="468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3" name="Google Shape;243;p7"/>
          <p:cNvSpPr/>
          <p:nvPr/>
        </p:nvSpPr>
        <p:spPr>
          <a:xfrm>
            <a:off x="-1027416" y="3429000"/>
            <a:ext cx="2075380" cy="104025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Prefiero no mostrar. Dejar para reporte 2024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/>
          <p:nvPr/>
        </p:nvSpPr>
        <p:spPr>
          <a:xfrm>
            <a:off x="302184" y="108038"/>
            <a:ext cx="10515600" cy="63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n-US" sz="3600" b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RRSS - </a:t>
            </a:r>
            <a:r>
              <a:rPr lang="en-US" sz="36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ZONA CENTRO</a:t>
            </a:r>
            <a:endParaRPr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369403" y="699093"/>
            <a:ext cx="805430" cy="45719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8"/>
          <p:cNvGrpSpPr/>
          <p:nvPr/>
        </p:nvGrpSpPr>
        <p:grpSpPr>
          <a:xfrm>
            <a:off x="645241" y="968969"/>
            <a:ext cx="10901519" cy="5491529"/>
            <a:chOff x="5035317" y="956141"/>
            <a:chExt cx="4845430" cy="5491529"/>
          </a:xfrm>
        </p:grpSpPr>
        <p:grpSp>
          <p:nvGrpSpPr>
            <p:cNvPr id="252" name="Google Shape;252;p8"/>
            <p:cNvGrpSpPr/>
            <p:nvPr/>
          </p:nvGrpSpPr>
          <p:grpSpPr>
            <a:xfrm>
              <a:off x="5035317" y="956141"/>
              <a:ext cx="4845430" cy="5491529"/>
              <a:chOff x="722015" y="2305972"/>
              <a:chExt cx="1743075" cy="1056353"/>
            </a:xfrm>
          </p:grpSpPr>
          <p:sp>
            <p:nvSpPr>
              <p:cNvPr id="253" name="Google Shape;253;p8"/>
              <p:cNvSpPr/>
              <p:nvPr/>
            </p:nvSpPr>
            <p:spPr>
              <a:xfrm>
                <a:off x="722015" y="2305972"/>
                <a:ext cx="1743075" cy="1056353"/>
              </a:xfrm>
              <a:prstGeom prst="roundRect">
                <a:avLst>
                  <a:gd name="adj" fmla="val 3727"/>
                </a:avLst>
              </a:prstGeom>
              <a:solidFill>
                <a:schemeClr val="l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44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722015" y="2305972"/>
                <a:ext cx="1743075" cy="87896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LEADS POR MEDIO DE LLEGADA*</a:t>
                </a:r>
                <a:endParaRPr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55" name="Google Shape;25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67162" y="1631556"/>
              <a:ext cx="460415" cy="4687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8"/>
          <p:cNvSpPr txBox="1"/>
          <p:nvPr/>
        </p:nvSpPr>
        <p:spPr>
          <a:xfrm>
            <a:off x="0" y="6550223"/>
            <a:ext cx="40668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*Solo leads capturados mediante Medios Digitales</a:t>
            </a:r>
            <a:endParaRPr sz="1400" i="1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8" descr="Icon&#10;&#10;Description automatically generated with medium confidence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8"/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4199" y="6022672"/>
            <a:ext cx="622019" cy="3980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0" name="Google Shape;260;p8"/>
          <p:cNvGraphicFramePr/>
          <p:nvPr/>
        </p:nvGraphicFramePr>
        <p:xfrm>
          <a:off x="2274373" y="1644384"/>
          <a:ext cx="8975754" cy="468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1" name="Google Shape;261;p8"/>
          <p:cNvSpPr/>
          <p:nvPr/>
        </p:nvSpPr>
        <p:spPr>
          <a:xfrm>
            <a:off x="-1027416" y="3429000"/>
            <a:ext cx="2075380" cy="104025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Prefiero no mostrar. Dejar para reporte 2024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 txBox="1"/>
          <p:nvPr/>
        </p:nvSpPr>
        <p:spPr>
          <a:xfrm>
            <a:off x="302184" y="108038"/>
            <a:ext cx="10515600" cy="63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n-US" sz="3600" b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RRSS - </a:t>
            </a:r>
            <a:r>
              <a:rPr lang="en-US" sz="36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ZONA SUR</a:t>
            </a:r>
            <a:endParaRPr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369403" y="699093"/>
            <a:ext cx="805430" cy="45719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9"/>
          <p:cNvGrpSpPr/>
          <p:nvPr/>
        </p:nvGrpSpPr>
        <p:grpSpPr>
          <a:xfrm>
            <a:off x="645241" y="968969"/>
            <a:ext cx="10901519" cy="5491529"/>
            <a:chOff x="5035317" y="956141"/>
            <a:chExt cx="4845430" cy="5491529"/>
          </a:xfrm>
        </p:grpSpPr>
        <p:grpSp>
          <p:nvGrpSpPr>
            <p:cNvPr id="270" name="Google Shape;270;p9"/>
            <p:cNvGrpSpPr/>
            <p:nvPr/>
          </p:nvGrpSpPr>
          <p:grpSpPr>
            <a:xfrm>
              <a:off x="5035317" y="956141"/>
              <a:ext cx="4845430" cy="5491529"/>
              <a:chOff x="722015" y="2305972"/>
              <a:chExt cx="1743075" cy="1056353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722015" y="2305972"/>
                <a:ext cx="1743075" cy="1056353"/>
              </a:xfrm>
              <a:prstGeom prst="roundRect">
                <a:avLst>
                  <a:gd name="adj" fmla="val 3727"/>
                </a:avLst>
              </a:prstGeom>
              <a:solidFill>
                <a:schemeClr val="l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44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722015" y="2305972"/>
                <a:ext cx="1743075" cy="87896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LEADS POR MEDIO DE LLEGADA*</a:t>
                </a:r>
                <a:endParaRPr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73" name="Google Shape;273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67162" y="1631556"/>
              <a:ext cx="460415" cy="4687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9"/>
          <p:cNvSpPr txBox="1"/>
          <p:nvPr/>
        </p:nvSpPr>
        <p:spPr>
          <a:xfrm>
            <a:off x="0" y="6550223"/>
            <a:ext cx="40668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*Solo leads capturados mediante Medios Digitales</a:t>
            </a:r>
            <a:endParaRPr sz="1400" i="1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9" descr="Icon&#10;&#10;Description automatically generated with medium confidence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"/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4199" y="6022672"/>
            <a:ext cx="622019" cy="3980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8" name="Google Shape;278;p9"/>
          <p:cNvGraphicFramePr/>
          <p:nvPr/>
        </p:nvGraphicFramePr>
        <p:xfrm>
          <a:off x="2274372" y="1644383"/>
          <a:ext cx="8975755" cy="468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9" name="Google Shape;279;p9"/>
          <p:cNvSpPr/>
          <p:nvPr/>
        </p:nvSpPr>
        <p:spPr>
          <a:xfrm>
            <a:off x="-1027416" y="3429000"/>
            <a:ext cx="2075380" cy="104025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Prefiero no mostrar. Dejar para reporte 2024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 txBox="1"/>
          <p:nvPr/>
        </p:nvSpPr>
        <p:spPr>
          <a:xfrm>
            <a:off x="302184" y="108038"/>
            <a:ext cx="10515600" cy="63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ct val="100000"/>
              <a:buFont typeface="Avenir"/>
              <a:buNone/>
            </a:pPr>
            <a:r>
              <a:rPr lang="en-US" sz="3600" b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Medios de llegada - </a:t>
            </a:r>
            <a:r>
              <a:rPr lang="en-US" sz="36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REGIÓN METROPOLITANA</a:t>
            </a:r>
            <a:endParaRPr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369403" y="699093"/>
            <a:ext cx="805430" cy="45719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10"/>
          <p:cNvGrpSpPr/>
          <p:nvPr/>
        </p:nvGrpSpPr>
        <p:grpSpPr>
          <a:xfrm>
            <a:off x="645241" y="968969"/>
            <a:ext cx="10901519" cy="5491529"/>
            <a:chOff x="5035317" y="956141"/>
            <a:chExt cx="4845430" cy="5491529"/>
          </a:xfrm>
        </p:grpSpPr>
        <p:grpSp>
          <p:nvGrpSpPr>
            <p:cNvPr id="288" name="Google Shape;288;p10"/>
            <p:cNvGrpSpPr/>
            <p:nvPr/>
          </p:nvGrpSpPr>
          <p:grpSpPr>
            <a:xfrm>
              <a:off x="5035317" y="956141"/>
              <a:ext cx="4845430" cy="5491529"/>
              <a:chOff x="722015" y="2305972"/>
              <a:chExt cx="1743075" cy="1056353"/>
            </a:xfrm>
          </p:grpSpPr>
          <p:sp>
            <p:nvSpPr>
              <p:cNvPr id="289" name="Google Shape;289;p10"/>
              <p:cNvSpPr/>
              <p:nvPr/>
            </p:nvSpPr>
            <p:spPr>
              <a:xfrm>
                <a:off x="722015" y="2305972"/>
                <a:ext cx="1743075" cy="1056353"/>
              </a:xfrm>
              <a:prstGeom prst="roundRect">
                <a:avLst>
                  <a:gd name="adj" fmla="val 3727"/>
                </a:avLst>
              </a:prstGeom>
              <a:solidFill>
                <a:schemeClr val="l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44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>
                <a:off x="722015" y="2305972"/>
                <a:ext cx="1743075" cy="87896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LEADS POR MEDIO DE LLEGADA*</a:t>
                </a:r>
                <a:endParaRPr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91" name="Google Shape;29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67162" y="1631556"/>
              <a:ext cx="460415" cy="4687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2" name="Google Shape;292;p10"/>
          <p:cNvSpPr txBox="1"/>
          <p:nvPr/>
        </p:nvSpPr>
        <p:spPr>
          <a:xfrm>
            <a:off x="0" y="6550223"/>
            <a:ext cx="40668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*Solo leads capturados mediante Medios Digitales</a:t>
            </a:r>
            <a:endParaRPr sz="1400" i="1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0" descr="Icon&#10;&#10;Description automatically generated with medium confidence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0"/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4199" y="6022672"/>
            <a:ext cx="622019" cy="3980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6" name="Google Shape;296;p10"/>
          <p:cNvGraphicFramePr/>
          <p:nvPr/>
        </p:nvGraphicFramePr>
        <p:xfrm>
          <a:off x="2274372" y="1644384"/>
          <a:ext cx="8975755" cy="468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7" name="Google Shape;297;p10"/>
          <p:cNvSpPr/>
          <p:nvPr/>
        </p:nvSpPr>
        <p:spPr>
          <a:xfrm>
            <a:off x="-1027416" y="3429000"/>
            <a:ext cx="2075380" cy="104025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Prefiero no mostrar. Dejar para reporte 2024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"/>
          <p:cNvSpPr/>
          <p:nvPr/>
        </p:nvSpPr>
        <p:spPr>
          <a:xfrm rot="-8957670">
            <a:off x="10664333" y="-1299674"/>
            <a:ext cx="3599790" cy="2739840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7" y="0"/>
                </a:lnTo>
                <a:lnTo>
                  <a:pt x="5406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-1364523" y="5490507"/>
            <a:ext cx="3608710" cy="2746629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6" y="0"/>
                </a:lnTo>
                <a:lnTo>
                  <a:pt x="5406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/>
          <p:cNvSpPr txBox="1"/>
          <p:nvPr/>
        </p:nvSpPr>
        <p:spPr>
          <a:xfrm>
            <a:off x="460992" y="3110550"/>
            <a:ext cx="10515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4800"/>
              <a:buFont typeface="Avenir"/>
              <a:buNone/>
            </a:pPr>
            <a:r>
              <a:rPr lang="en-US" sz="48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Ventas </a:t>
            </a:r>
            <a:r>
              <a:rPr lang="en-US" sz="48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48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Medio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200"/>
              <a:buFont typeface="Avenir"/>
              <a:buNone/>
            </a:pPr>
            <a:r>
              <a:rPr lang="en-US" sz="3000" i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en-US" sz="3000" i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llegada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17"/>
          <p:cNvSpPr/>
          <p:nvPr/>
        </p:nvSpPr>
        <p:spPr>
          <a:xfrm>
            <a:off x="10190146" y="5855948"/>
            <a:ext cx="1572893" cy="633295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66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5BB05-0DCA-6968-08C9-20971A7FB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A48DAC-1943-79C3-8F0B-BADCB256E4A1}"/>
              </a:ext>
            </a:extLst>
          </p:cNvPr>
          <p:cNvSpPr txBox="1">
            <a:spLocks/>
          </p:cNvSpPr>
          <p:nvPr/>
        </p:nvSpPr>
        <p:spPr>
          <a:xfrm>
            <a:off x="302184" y="277370"/>
            <a:ext cx="10515600" cy="636774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414449"/>
                </a:solidFill>
                <a:latin typeface="Poppins" pitchFamily="2" charset="77"/>
                <a:ea typeface="+mn-ea"/>
                <a:cs typeface="Poppins" pitchFamily="2" charset="77"/>
              </a:rPr>
              <a:t>Ventas </a:t>
            </a:r>
            <a:r>
              <a:rPr lang="en-US" sz="3600" b="1" dirty="0" err="1">
                <a:solidFill>
                  <a:srgbClr val="414449"/>
                </a:solidFill>
                <a:latin typeface="Poppins" pitchFamily="2" charset="77"/>
                <a:ea typeface="+mn-ea"/>
                <a:cs typeface="Poppins" pitchFamily="2" charset="77"/>
              </a:rPr>
              <a:t>por</a:t>
            </a:r>
            <a:r>
              <a:rPr lang="en-US" sz="3600" b="1" dirty="0">
                <a:solidFill>
                  <a:srgbClr val="414449"/>
                </a:solidFill>
                <a:latin typeface="Poppins" pitchFamily="2" charset="77"/>
                <a:ea typeface="+mn-ea"/>
                <a:cs typeface="Poppins" pitchFamily="2" charset="77"/>
              </a:rPr>
              <a:t> medio de </a:t>
            </a:r>
            <a:r>
              <a:rPr lang="en-US" sz="3600" b="1" dirty="0" err="1">
                <a:solidFill>
                  <a:srgbClr val="414449"/>
                </a:solidFill>
                <a:latin typeface="Poppins" pitchFamily="2" charset="77"/>
                <a:ea typeface="+mn-ea"/>
                <a:cs typeface="Poppins" pitchFamily="2" charset="77"/>
              </a:rPr>
              <a:t>llegada</a:t>
            </a:r>
            <a:r>
              <a:rPr lang="en-US" sz="3600" b="1" dirty="0">
                <a:solidFill>
                  <a:srgbClr val="414449"/>
                </a:solidFill>
                <a:latin typeface="Poppins" pitchFamily="2" charset="77"/>
                <a:ea typeface="+mn-ea"/>
                <a:cs typeface="Poppins" pitchFamily="2" charset="77"/>
              </a:rPr>
              <a:t> - </a:t>
            </a:r>
            <a:r>
              <a:rPr lang="en-US" sz="3600" b="1" dirty="0" err="1">
                <a:solidFill>
                  <a:srgbClr val="FC9200"/>
                </a:solidFill>
                <a:latin typeface="Poppins" pitchFamily="2" charset="77"/>
                <a:ea typeface="+mn-ea"/>
                <a:cs typeface="Poppins" pitchFamily="2" charset="77"/>
              </a:rPr>
              <a:t>Departamentos</a:t>
            </a:r>
            <a:endParaRPr lang="en-US" sz="3600" b="1" dirty="0">
              <a:solidFill>
                <a:srgbClr val="FC9200"/>
              </a:solidFill>
              <a:latin typeface="Poppins" pitchFamily="2" charset="77"/>
              <a:ea typeface="+mn-ea"/>
              <a:cs typeface="Poppins" pitchFamily="2" charset="77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A07E76-F473-039F-1A72-235EEBF5DA71}"/>
              </a:ext>
            </a:extLst>
          </p:cNvPr>
          <p:cNvGraphicFramePr>
            <a:graphicFrameLocks/>
          </p:cNvGraphicFramePr>
          <p:nvPr/>
        </p:nvGraphicFramePr>
        <p:xfrm>
          <a:off x="1465729" y="914144"/>
          <a:ext cx="10100630" cy="565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36A7EA-71B9-3D68-3461-DA5BF90DC01F}"/>
              </a:ext>
            </a:extLst>
          </p:cNvPr>
          <p:cNvSpPr txBox="1"/>
          <p:nvPr/>
        </p:nvSpPr>
        <p:spPr>
          <a:xfrm>
            <a:off x="0" y="6550223"/>
            <a:ext cx="4390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i="1" dirty="0">
                <a:solidFill>
                  <a:srgbClr val="414449"/>
                </a:solidFill>
              </a:rPr>
              <a:t>*Ventas considera promesas 2024 con firma de cliente</a:t>
            </a:r>
            <a:endParaRPr lang="es-CL" sz="1400" i="1" dirty="0">
              <a:solidFill>
                <a:srgbClr val="414449"/>
              </a:solidFill>
            </a:endParaRPr>
          </a:p>
        </p:txBody>
      </p:sp>
      <p:pic>
        <p:nvPicPr>
          <p:cNvPr id="3" name="Google Shape;185;p6" descr="Icon&#10;&#10;Description automatically generated with medium confidence">
            <a:extLst>
              <a:ext uri="{FF2B5EF4-FFF2-40B4-BE49-F238E27FC236}">
                <a16:creationId xmlns:a16="http://schemas.microsoft.com/office/drawing/2014/main" id="{21A52909-8CFE-DFA1-8174-A63DA65AB71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6;p6">
            <a:extLst>
              <a:ext uri="{FF2B5EF4-FFF2-40B4-BE49-F238E27FC236}">
                <a16:creationId xmlns:a16="http://schemas.microsoft.com/office/drawing/2014/main" id="{EB675FC2-FD77-548C-1FA2-F602054A0827}"/>
              </a:ext>
            </a:extLst>
          </p:cNvPr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38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919FB-21B4-DE78-A60C-FE624A9F3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FCC7E7-5B92-8160-9143-A7C15DF66C62}"/>
              </a:ext>
            </a:extLst>
          </p:cNvPr>
          <p:cNvSpPr txBox="1"/>
          <p:nvPr/>
        </p:nvSpPr>
        <p:spPr>
          <a:xfrm>
            <a:off x="0" y="6550223"/>
            <a:ext cx="4390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i="1" dirty="0">
                <a:solidFill>
                  <a:srgbClr val="414449"/>
                </a:solidFill>
              </a:rPr>
              <a:t>*Ventas considera promesas 2024 con firma de cliente</a:t>
            </a:r>
            <a:endParaRPr lang="es-CL" sz="1400" i="1" dirty="0">
              <a:solidFill>
                <a:srgbClr val="414449"/>
              </a:solidFill>
            </a:endParaRPr>
          </a:p>
        </p:txBody>
      </p:sp>
      <p:pic>
        <p:nvPicPr>
          <p:cNvPr id="4" name="Google Shape;185;p6" descr="Icon&#10;&#10;Description automatically generated with medium confidence">
            <a:extLst>
              <a:ext uri="{FF2B5EF4-FFF2-40B4-BE49-F238E27FC236}">
                <a16:creationId xmlns:a16="http://schemas.microsoft.com/office/drawing/2014/main" id="{7E07D847-D7CA-55A0-388A-C6DDD50CB7D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6;p6">
            <a:extLst>
              <a:ext uri="{FF2B5EF4-FFF2-40B4-BE49-F238E27FC236}">
                <a16:creationId xmlns:a16="http://schemas.microsoft.com/office/drawing/2014/main" id="{CD222001-D0C8-BDF4-8C8C-B57CD3B2DF94}"/>
              </a:ext>
            </a:extLst>
          </p:cNvPr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3C35C1EA-C514-1A27-407C-090A58DFB783}"/>
              </a:ext>
            </a:extLst>
          </p:cNvPr>
          <p:cNvGraphicFramePr>
            <a:graphicFrameLocks/>
          </p:cNvGraphicFramePr>
          <p:nvPr/>
        </p:nvGraphicFramePr>
        <p:xfrm>
          <a:off x="1324878" y="1017704"/>
          <a:ext cx="10550644" cy="546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770D646-314C-1CCC-1DA0-2475C7B4920E}"/>
              </a:ext>
            </a:extLst>
          </p:cNvPr>
          <p:cNvSpPr txBox="1">
            <a:spLocks/>
          </p:cNvSpPr>
          <p:nvPr/>
        </p:nvSpPr>
        <p:spPr>
          <a:xfrm>
            <a:off x="302184" y="277370"/>
            <a:ext cx="10515600" cy="63677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414449"/>
                </a:solidFill>
                <a:latin typeface="Poppins" pitchFamily="2" charset="77"/>
                <a:ea typeface="+mn-ea"/>
                <a:cs typeface="Poppins" pitchFamily="2" charset="77"/>
              </a:rPr>
              <a:t>Ventas </a:t>
            </a:r>
            <a:r>
              <a:rPr lang="en-US" sz="3300" b="1" dirty="0" err="1">
                <a:solidFill>
                  <a:srgbClr val="414449"/>
                </a:solidFill>
                <a:latin typeface="Poppins" pitchFamily="2" charset="77"/>
                <a:ea typeface="+mn-ea"/>
                <a:cs typeface="Poppins" pitchFamily="2" charset="77"/>
              </a:rPr>
              <a:t>por</a:t>
            </a:r>
            <a:r>
              <a:rPr lang="en-US" sz="3300" b="1" dirty="0">
                <a:solidFill>
                  <a:srgbClr val="414449"/>
                </a:solidFill>
                <a:latin typeface="Poppins" pitchFamily="2" charset="77"/>
                <a:ea typeface="+mn-ea"/>
                <a:cs typeface="Poppins" pitchFamily="2" charset="77"/>
              </a:rPr>
              <a:t> medio de </a:t>
            </a:r>
            <a:r>
              <a:rPr lang="en-US" sz="3300" b="1" dirty="0" err="1">
                <a:solidFill>
                  <a:srgbClr val="414449"/>
                </a:solidFill>
                <a:latin typeface="Poppins" pitchFamily="2" charset="77"/>
                <a:ea typeface="+mn-ea"/>
                <a:cs typeface="Poppins" pitchFamily="2" charset="77"/>
              </a:rPr>
              <a:t>llegada</a:t>
            </a:r>
            <a:r>
              <a:rPr lang="en-US" sz="3300" b="1" dirty="0">
                <a:solidFill>
                  <a:srgbClr val="414449"/>
                </a:solidFill>
                <a:latin typeface="Poppins" pitchFamily="2" charset="77"/>
                <a:ea typeface="+mn-ea"/>
                <a:cs typeface="Poppins" pitchFamily="2" charset="77"/>
              </a:rPr>
              <a:t> - </a:t>
            </a:r>
            <a:r>
              <a:rPr lang="en-US" sz="3300" b="1" dirty="0">
                <a:solidFill>
                  <a:srgbClr val="FC9200"/>
                </a:solidFill>
                <a:latin typeface="Poppins" pitchFamily="2" charset="77"/>
                <a:ea typeface="+mn-ea"/>
                <a:cs typeface="Poppins" pitchFamily="2" charset="77"/>
              </a:rPr>
              <a:t>Casas</a:t>
            </a: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FA959B00-9982-E0B9-1651-0816FF11B346}"/>
              </a:ext>
            </a:extLst>
          </p:cNvPr>
          <p:cNvGraphicFramePr>
            <a:graphicFrameLocks/>
          </p:cNvGraphicFramePr>
          <p:nvPr/>
        </p:nvGraphicFramePr>
        <p:xfrm>
          <a:off x="1465729" y="914144"/>
          <a:ext cx="10100630" cy="565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5934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>
          <a:extLst>
            <a:ext uri="{FF2B5EF4-FFF2-40B4-BE49-F238E27FC236}">
              <a16:creationId xmlns:a16="http://schemas.microsoft.com/office/drawing/2014/main" id="{AE6A725E-877A-0B2B-B30F-725827260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">
            <a:extLst>
              <a:ext uri="{FF2B5EF4-FFF2-40B4-BE49-F238E27FC236}">
                <a16:creationId xmlns:a16="http://schemas.microsoft.com/office/drawing/2014/main" id="{96CEEE61-8E23-DDB7-9BF3-488F008A50A7}"/>
              </a:ext>
            </a:extLst>
          </p:cNvPr>
          <p:cNvSpPr/>
          <p:nvPr/>
        </p:nvSpPr>
        <p:spPr>
          <a:xfrm rot="-8957670">
            <a:off x="10664333" y="-1299674"/>
            <a:ext cx="3599790" cy="2739840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7" y="0"/>
                </a:lnTo>
                <a:lnTo>
                  <a:pt x="5406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1">
            <a:extLst>
              <a:ext uri="{FF2B5EF4-FFF2-40B4-BE49-F238E27FC236}">
                <a16:creationId xmlns:a16="http://schemas.microsoft.com/office/drawing/2014/main" id="{16243CEF-F187-4F66-F9E6-555D93F2B6A5}"/>
              </a:ext>
            </a:extLst>
          </p:cNvPr>
          <p:cNvSpPr/>
          <p:nvPr/>
        </p:nvSpPr>
        <p:spPr>
          <a:xfrm>
            <a:off x="-1364523" y="5490507"/>
            <a:ext cx="3608710" cy="2746629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6" y="0"/>
                </a:lnTo>
                <a:lnTo>
                  <a:pt x="5406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1">
            <a:extLst>
              <a:ext uri="{FF2B5EF4-FFF2-40B4-BE49-F238E27FC236}">
                <a16:creationId xmlns:a16="http://schemas.microsoft.com/office/drawing/2014/main" id="{021895EC-291F-E4F5-6FD0-2D1850D22316}"/>
              </a:ext>
            </a:extLst>
          </p:cNvPr>
          <p:cNvSpPr txBox="1"/>
          <p:nvPr/>
        </p:nvSpPr>
        <p:spPr>
          <a:xfrm>
            <a:off x="435180" y="3009223"/>
            <a:ext cx="10515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4800"/>
              <a:buFont typeface="Avenir"/>
              <a:buNone/>
            </a:pPr>
            <a:r>
              <a:rPr lang="en-US" sz="48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Análisis</a:t>
            </a:r>
            <a:r>
              <a:rPr lang="en-US" sz="48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de Ventas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200"/>
              <a:buFont typeface="Avenir"/>
              <a:buNone/>
            </a:pPr>
            <a:r>
              <a:rPr lang="en-US" sz="3000" i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11">
            <a:extLst>
              <a:ext uri="{FF2B5EF4-FFF2-40B4-BE49-F238E27FC236}">
                <a16:creationId xmlns:a16="http://schemas.microsoft.com/office/drawing/2014/main" id="{A87422FD-646C-8F1D-ACE3-45BDEA988A69}"/>
              </a:ext>
            </a:extLst>
          </p:cNvPr>
          <p:cNvSpPr/>
          <p:nvPr/>
        </p:nvSpPr>
        <p:spPr>
          <a:xfrm>
            <a:off x="10190146" y="5855948"/>
            <a:ext cx="1572893" cy="633295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04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 txBox="1"/>
          <p:nvPr/>
        </p:nvSpPr>
        <p:spPr>
          <a:xfrm>
            <a:off x="302184" y="108038"/>
            <a:ext cx="10515600" cy="63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n-US" sz="3600" b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Velocidad de Ventas - </a:t>
            </a:r>
            <a:r>
              <a:rPr lang="en-US" sz="36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Departamentos</a:t>
            </a:r>
            <a:endParaRPr sz="36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369403" y="699093"/>
            <a:ext cx="805430" cy="45719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2"/>
          <p:cNvGrpSpPr/>
          <p:nvPr/>
        </p:nvGrpSpPr>
        <p:grpSpPr>
          <a:xfrm>
            <a:off x="687491" y="954134"/>
            <a:ext cx="10817019" cy="5491529"/>
            <a:chOff x="722015" y="2305972"/>
            <a:chExt cx="1743075" cy="1056353"/>
          </a:xfrm>
        </p:grpSpPr>
        <p:sp>
          <p:nvSpPr>
            <p:cNvPr id="314" name="Google Shape;314;p12"/>
            <p:cNvSpPr/>
            <p:nvPr/>
          </p:nvSpPr>
          <p:spPr>
            <a:xfrm>
              <a:off x="722015" y="2305972"/>
              <a:ext cx="1743075" cy="1056353"/>
            </a:xfrm>
            <a:prstGeom prst="roundRect">
              <a:avLst>
                <a:gd name="adj" fmla="val 3727"/>
              </a:avLst>
            </a:prstGeom>
            <a:solidFill>
              <a:schemeClr val="l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722015" y="2305972"/>
              <a:ext cx="1743075" cy="878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C92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7" name="Google Shape;317;p12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4199" y="6022672"/>
            <a:ext cx="622019" cy="3980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0" name="Google Shape;320;p12"/>
          <p:cNvGraphicFramePr/>
          <p:nvPr>
            <p:extLst>
              <p:ext uri="{D42A27DB-BD31-4B8C-83A1-F6EECF244321}">
                <p14:modId xmlns:p14="http://schemas.microsoft.com/office/powerpoint/2010/main" val="3934251618"/>
              </p:ext>
            </p:extLst>
          </p:nvPr>
        </p:nvGraphicFramePr>
        <p:xfrm>
          <a:off x="1271859" y="1787519"/>
          <a:ext cx="9648282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10AF93-EBC0-3DA7-72EE-CEF15FAFC0E2}"/>
              </a:ext>
            </a:extLst>
          </p:cNvPr>
          <p:cNvCxnSpPr>
            <a:cxnSpLocks/>
          </p:cNvCxnSpPr>
          <p:nvPr/>
        </p:nvCxnSpPr>
        <p:spPr>
          <a:xfrm flipV="1">
            <a:off x="6569848" y="3300844"/>
            <a:ext cx="1675683" cy="810110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C9EE95-8D42-707A-36D0-5A6580FC6A4C}"/>
              </a:ext>
            </a:extLst>
          </p:cNvPr>
          <p:cNvCxnSpPr>
            <a:cxnSpLocks/>
          </p:cNvCxnSpPr>
          <p:nvPr/>
        </p:nvCxnSpPr>
        <p:spPr>
          <a:xfrm flipV="1">
            <a:off x="9028112" y="3071813"/>
            <a:ext cx="1651000" cy="563425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15B494-C4FB-F7A2-3214-00B4ED3F3BFD}"/>
              </a:ext>
            </a:extLst>
          </p:cNvPr>
          <p:cNvCxnSpPr>
            <a:cxnSpLocks/>
          </p:cNvCxnSpPr>
          <p:nvPr/>
        </p:nvCxnSpPr>
        <p:spPr>
          <a:xfrm flipV="1">
            <a:off x="4138978" y="3936206"/>
            <a:ext cx="1690322" cy="311352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00EDA4-C1EF-BCE6-7D71-EC83E6CE7F98}"/>
              </a:ext>
            </a:extLst>
          </p:cNvPr>
          <p:cNvCxnSpPr>
            <a:cxnSpLocks/>
          </p:cNvCxnSpPr>
          <p:nvPr/>
        </p:nvCxnSpPr>
        <p:spPr>
          <a:xfrm flipV="1">
            <a:off x="1700213" y="3157538"/>
            <a:ext cx="1664493" cy="478631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Google Shape;220;g3123b915d5f_0_17">
            <a:extLst>
              <a:ext uri="{FF2B5EF4-FFF2-40B4-BE49-F238E27FC236}">
                <a16:creationId xmlns:a16="http://schemas.microsoft.com/office/drawing/2014/main" id="{A5A6DCCB-D2F6-A551-D52F-A8DCD58DE406}"/>
              </a:ext>
            </a:extLst>
          </p:cNvPr>
          <p:cNvSpPr txBox="1"/>
          <p:nvPr/>
        </p:nvSpPr>
        <p:spPr>
          <a:xfrm>
            <a:off x="-1" y="6550223"/>
            <a:ext cx="66151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basada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PlanOK</a:t>
            </a:r>
            <a:endParaRPr sz="1400" i="1" dirty="0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"/>
          <p:cNvSpPr txBox="1"/>
          <p:nvPr/>
        </p:nvSpPr>
        <p:spPr>
          <a:xfrm>
            <a:off x="302184" y="108038"/>
            <a:ext cx="10515600" cy="63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n-US" sz="3600" b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Velocidad de Ventas - </a:t>
            </a:r>
            <a:r>
              <a:rPr lang="en-US" sz="36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Casas</a:t>
            </a:r>
            <a:endParaRPr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369403" y="699093"/>
            <a:ext cx="805430" cy="45719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3"/>
          <p:cNvGrpSpPr/>
          <p:nvPr/>
        </p:nvGrpSpPr>
        <p:grpSpPr>
          <a:xfrm>
            <a:off x="687491" y="954134"/>
            <a:ext cx="10817019" cy="5491529"/>
            <a:chOff x="722015" y="2305972"/>
            <a:chExt cx="1743075" cy="1056353"/>
          </a:xfrm>
        </p:grpSpPr>
        <p:sp>
          <p:nvSpPr>
            <p:cNvPr id="330" name="Google Shape;330;p13"/>
            <p:cNvSpPr/>
            <p:nvPr/>
          </p:nvSpPr>
          <p:spPr>
            <a:xfrm>
              <a:off x="722015" y="2305972"/>
              <a:ext cx="1743075" cy="1056353"/>
            </a:xfrm>
            <a:prstGeom prst="roundRect">
              <a:avLst>
                <a:gd name="adj" fmla="val 3727"/>
              </a:avLst>
            </a:prstGeom>
            <a:solidFill>
              <a:schemeClr val="l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722015" y="2305972"/>
              <a:ext cx="1743075" cy="878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C92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3" name="Google Shape;333;p1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3"/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4199" y="6022672"/>
            <a:ext cx="622019" cy="3980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6" name="Google Shape;336;p13"/>
          <p:cNvGraphicFramePr/>
          <p:nvPr>
            <p:extLst>
              <p:ext uri="{D42A27DB-BD31-4B8C-83A1-F6EECF244321}">
                <p14:modId xmlns:p14="http://schemas.microsoft.com/office/powerpoint/2010/main" val="3706745048"/>
              </p:ext>
            </p:extLst>
          </p:nvPr>
        </p:nvGraphicFramePr>
        <p:xfrm>
          <a:off x="1271859" y="1768365"/>
          <a:ext cx="9648282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0FFD60-8971-9D4E-E6BA-83A017B9CB7B}"/>
              </a:ext>
            </a:extLst>
          </p:cNvPr>
          <p:cNvCxnSpPr>
            <a:cxnSpLocks/>
          </p:cNvCxnSpPr>
          <p:nvPr/>
        </p:nvCxnSpPr>
        <p:spPr>
          <a:xfrm flipV="1">
            <a:off x="6560970" y="3118255"/>
            <a:ext cx="1675683" cy="810110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A936F9-13A7-7C2D-1019-16E636C5C30A}"/>
              </a:ext>
            </a:extLst>
          </p:cNvPr>
          <p:cNvCxnSpPr>
            <a:cxnSpLocks/>
          </p:cNvCxnSpPr>
          <p:nvPr/>
        </p:nvCxnSpPr>
        <p:spPr>
          <a:xfrm flipV="1">
            <a:off x="9046346" y="3116062"/>
            <a:ext cx="1651246" cy="958788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7C753F-E941-6FE6-AB70-61E3DD3D155B}"/>
              </a:ext>
            </a:extLst>
          </p:cNvPr>
          <p:cNvCxnSpPr>
            <a:cxnSpLocks/>
          </p:cNvCxnSpPr>
          <p:nvPr/>
        </p:nvCxnSpPr>
        <p:spPr>
          <a:xfrm>
            <a:off x="4136994" y="4145872"/>
            <a:ext cx="1686757" cy="0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55087-1C77-34BD-CA3A-8A00BC3D0162}"/>
              </a:ext>
            </a:extLst>
          </p:cNvPr>
          <p:cNvCxnSpPr>
            <a:cxnSpLocks/>
          </p:cNvCxnSpPr>
          <p:nvPr/>
        </p:nvCxnSpPr>
        <p:spPr>
          <a:xfrm>
            <a:off x="1722268" y="2112885"/>
            <a:ext cx="1651247" cy="1154098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Google Shape;220;g3123b915d5f_0_17">
            <a:extLst>
              <a:ext uri="{FF2B5EF4-FFF2-40B4-BE49-F238E27FC236}">
                <a16:creationId xmlns:a16="http://schemas.microsoft.com/office/drawing/2014/main" id="{36EB69D1-0743-5C78-4B83-7D7D5E028416}"/>
              </a:ext>
            </a:extLst>
          </p:cNvPr>
          <p:cNvSpPr txBox="1"/>
          <p:nvPr/>
        </p:nvSpPr>
        <p:spPr>
          <a:xfrm>
            <a:off x="-1" y="6550223"/>
            <a:ext cx="66151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basada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PlanOK</a:t>
            </a:r>
            <a:endParaRPr sz="1400" i="1" dirty="0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6104350" y="-168771"/>
            <a:ext cx="6087650" cy="7026771"/>
            <a:chOff x="0" y="-66675"/>
            <a:chExt cx="2404997" cy="2776008"/>
          </a:xfrm>
        </p:grpSpPr>
        <p:sp>
          <p:nvSpPr>
            <p:cNvPr id="97" name="Google Shape;97;p2"/>
            <p:cNvSpPr/>
            <p:nvPr/>
          </p:nvSpPr>
          <p:spPr>
            <a:xfrm>
              <a:off x="0" y="0"/>
              <a:ext cx="2404997" cy="2709333"/>
            </a:xfrm>
            <a:custGeom>
              <a:avLst/>
              <a:gdLst/>
              <a:ahLst/>
              <a:cxnLst/>
              <a:rect l="l" t="t" r="r" b="b"/>
              <a:pathLst>
                <a:path w="2404997" h="2709333" extrusionOk="0">
                  <a:moveTo>
                    <a:pt x="0" y="0"/>
                  </a:moveTo>
                  <a:lnTo>
                    <a:pt x="2404997" y="0"/>
                  </a:lnTo>
                  <a:lnTo>
                    <a:pt x="24049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54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0" y="-66675"/>
              <a:ext cx="2404997" cy="2776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2"/>
          <p:cNvSpPr/>
          <p:nvPr/>
        </p:nvSpPr>
        <p:spPr>
          <a:xfrm rot="5400000">
            <a:off x="4381500" y="17145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0287000" h="5143500" extrusionOk="0">
                <a:moveTo>
                  <a:pt x="10287000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514350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672816" y="2220030"/>
            <a:ext cx="846369" cy="84636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B940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5672816" y="3472799"/>
            <a:ext cx="846369" cy="84636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B940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5672816" y="4858919"/>
            <a:ext cx="846369" cy="84636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B940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5672816" y="990496"/>
            <a:ext cx="846369" cy="84636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B940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808718" y="1136323"/>
            <a:ext cx="574564" cy="554715"/>
          </a:xfrm>
          <a:custGeom>
            <a:avLst/>
            <a:gdLst/>
            <a:ahLst/>
            <a:cxnLst/>
            <a:rect l="l" t="t" r="r" b="b"/>
            <a:pathLst>
              <a:path w="861846" h="832073" extrusionOk="0">
                <a:moveTo>
                  <a:pt x="0" y="0"/>
                </a:moveTo>
                <a:lnTo>
                  <a:pt x="861846" y="0"/>
                </a:lnTo>
                <a:lnTo>
                  <a:pt x="861846" y="832073"/>
                </a:lnTo>
                <a:lnTo>
                  <a:pt x="0" y="832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824535" y="2372767"/>
            <a:ext cx="542931" cy="540895"/>
          </a:xfrm>
          <a:custGeom>
            <a:avLst/>
            <a:gdLst/>
            <a:ahLst/>
            <a:cxnLst/>
            <a:rect l="l" t="t" r="r" b="b"/>
            <a:pathLst>
              <a:path w="814396" h="811342" extrusionOk="0">
                <a:moveTo>
                  <a:pt x="0" y="0"/>
                </a:moveTo>
                <a:lnTo>
                  <a:pt x="814396" y="0"/>
                </a:lnTo>
                <a:lnTo>
                  <a:pt x="814396" y="811342"/>
                </a:lnTo>
                <a:lnTo>
                  <a:pt x="0" y="8113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868226" y="3603654"/>
            <a:ext cx="455549" cy="478153"/>
          </a:xfrm>
          <a:custGeom>
            <a:avLst/>
            <a:gdLst/>
            <a:ahLst/>
            <a:cxnLst/>
            <a:rect l="l" t="t" r="r" b="b"/>
            <a:pathLst>
              <a:path w="683323" h="717229" extrusionOk="0">
                <a:moveTo>
                  <a:pt x="0" y="0"/>
                </a:moveTo>
                <a:lnTo>
                  <a:pt x="683324" y="0"/>
                </a:lnTo>
                <a:lnTo>
                  <a:pt x="683324" y="717229"/>
                </a:lnTo>
                <a:lnTo>
                  <a:pt x="0" y="717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5884926" y="4935119"/>
            <a:ext cx="438849" cy="573317"/>
          </a:xfrm>
          <a:custGeom>
            <a:avLst/>
            <a:gdLst/>
            <a:ahLst/>
            <a:cxnLst/>
            <a:rect l="l" t="t" r="r" b="b"/>
            <a:pathLst>
              <a:path w="658273" h="859976" extrusionOk="0">
                <a:moveTo>
                  <a:pt x="0" y="0"/>
                </a:moveTo>
                <a:lnTo>
                  <a:pt x="658273" y="0"/>
                </a:lnTo>
                <a:lnTo>
                  <a:pt x="658273" y="859976"/>
                </a:lnTo>
                <a:lnTo>
                  <a:pt x="0" y="859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0395275" y="5932410"/>
            <a:ext cx="1326895" cy="497337"/>
          </a:xfrm>
          <a:custGeom>
            <a:avLst/>
            <a:gdLst/>
            <a:ahLst/>
            <a:cxnLst/>
            <a:rect l="l" t="t" r="r" b="b"/>
            <a:pathLst>
              <a:path w="1987858" h="745074" extrusionOk="0">
                <a:moveTo>
                  <a:pt x="0" y="0"/>
                </a:moveTo>
                <a:lnTo>
                  <a:pt x="1987858" y="0"/>
                </a:lnTo>
                <a:lnTo>
                  <a:pt x="1987858" y="745074"/>
                </a:lnTo>
                <a:lnTo>
                  <a:pt x="0" y="745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6780638" y="840897"/>
            <a:ext cx="4735200" cy="4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3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6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24 años</a:t>
            </a:r>
            <a:endParaRPr sz="1766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66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66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6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300 clientes Chile, Perú, Colombia, México y Costa Rica.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66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66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6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10 mil proyectos gestionados</a:t>
            </a:r>
            <a:endParaRPr sz="1766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6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50.000 usuarios capacitados.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66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66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6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Capacitaciones, asesoría </a:t>
            </a:r>
            <a:endParaRPr sz="1766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6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 mesa de ayuda.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875475" y="2371325"/>
            <a:ext cx="31209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67">
                <a:solidFill>
                  <a:srgbClr val="45484A"/>
                </a:solidFill>
                <a:latin typeface="Poppins Black"/>
                <a:ea typeface="Poppins Black"/>
                <a:cs typeface="Poppins Black"/>
                <a:sym typeface="Poppins Black"/>
              </a:rPr>
              <a:t>Sobre</a:t>
            </a:r>
            <a:endParaRPr sz="5067">
              <a:solidFill>
                <a:srgbClr val="45484A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just" rtl="0">
              <a:lnSpc>
                <a:spcPct val="11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67">
                <a:solidFill>
                  <a:srgbClr val="45484A"/>
                </a:solidFill>
                <a:latin typeface="Poppins Black"/>
                <a:ea typeface="Poppins Black"/>
                <a:cs typeface="Poppins Black"/>
                <a:sym typeface="Poppins Black"/>
              </a:rPr>
              <a:t>Nosotros</a:t>
            </a:r>
            <a:endParaRPr sz="5067">
              <a:solidFill>
                <a:srgbClr val="45484A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/>
          <p:nvPr/>
        </p:nvSpPr>
        <p:spPr>
          <a:xfrm rot="-8957670">
            <a:off x="10664333" y="-1299674"/>
            <a:ext cx="3599790" cy="2739840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7" y="0"/>
                </a:lnTo>
                <a:lnTo>
                  <a:pt x="5406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4"/>
          <p:cNvSpPr/>
          <p:nvPr/>
        </p:nvSpPr>
        <p:spPr>
          <a:xfrm>
            <a:off x="-1364523" y="5490507"/>
            <a:ext cx="3608710" cy="2746629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6" y="0"/>
                </a:lnTo>
                <a:lnTo>
                  <a:pt x="5406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435180" y="3110550"/>
            <a:ext cx="10515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4800"/>
              <a:buFont typeface="Avenir"/>
              <a:buNone/>
            </a:pPr>
            <a:r>
              <a:rPr lang="es-ES" sz="48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¿Y qué ocurre en la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200"/>
              <a:buFont typeface="Avenir"/>
              <a:buNone/>
            </a:pPr>
            <a:r>
              <a:rPr lang="en-US" sz="3000" i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Región</a:t>
            </a:r>
            <a:r>
              <a:rPr lang="en-US" sz="3000" i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i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Metropolitana</a:t>
            </a:r>
            <a:r>
              <a:rPr lang="en-US" sz="3000" i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14"/>
          <p:cNvSpPr/>
          <p:nvPr/>
        </p:nvSpPr>
        <p:spPr>
          <a:xfrm>
            <a:off x="10190146" y="5855948"/>
            <a:ext cx="1572893" cy="633295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5"/>
          <p:cNvSpPr txBox="1"/>
          <p:nvPr/>
        </p:nvSpPr>
        <p:spPr>
          <a:xfrm>
            <a:off x="302184" y="108038"/>
            <a:ext cx="10515600" cy="63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n-US" sz="36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Velocidad</a:t>
            </a:r>
            <a:r>
              <a:rPr lang="en-US" sz="36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de Ventas – </a:t>
            </a:r>
            <a:r>
              <a:rPr lang="en-US" sz="3600" b="1" dirty="0" err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Departamentos</a:t>
            </a:r>
            <a:r>
              <a:rPr lang="en-US" sz="3600" b="1" dirty="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 RM</a:t>
            </a:r>
            <a:endParaRPr sz="3600" b="1" dirty="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15"/>
          <p:cNvSpPr/>
          <p:nvPr/>
        </p:nvSpPr>
        <p:spPr>
          <a:xfrm>
            <a:off x="369403" y="699093"/>
            <a:ext cx="805430" cy="45719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15"/>
          <p:cNvGrpSpPr/>
          <p:nvPr/>
        </p:nvGrpSpPr>
        <p:grpSpPr>
          <a:xfrm>
            <a:off x="687491" y="954134"/>
            <a:ext cx="10817019" cy="5491529"/>
            <a:chOff x="722015" y="2305972"/>
            <a:chExt cx="1743075" cy="1056353"/>
          </a:xfrm>
        </p:grpSpPr>
        <p:sp>
          <p:nvSpPr>
            <p:cNvPr id="353" name="Google Shape;353;p15"/>
            <p:cNvSpPr/>
            <p:nvPr/>
          </p:nvSpPr>
          <p:spPr>
            <a:xfrm>
              <a:off x="722015" y="2305972"/>
              <a:ext cx="1743075" cy="1056353"/>
            </a:xfrm>
            <a:prstGeom prst="roundRect">
              <a:avLst>
                <a:gd name="adj" fmla="val 3727"/>
              </a:avLst>
            </a:prstGeom>
            <a:solidFill>
              <a:schemeClr val="l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722015" y="2305972"/>
              <a:ext cx="1743075" cy="878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C92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6" name="Google Shape;356;p15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5"/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4199" y="6022672"/>
            <a:ext cx="622019" cy="3980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9" name="Google Shape;359;p15"/>
          <p:cNvGraphicFramePr/>
          <p:nvPr>
            <p:extLst>
              <p:ext uri="{D42A27DB-BD31-4B8C-83A1-F6EECF244321}">
                <p14:modId xmlns:p14="http://schemas.microsoft.com/office/powerpoint/2010/main" val="2266853393"/>
              </p:ext>
            </p:extLst>
          </p:nvPr>
        </p:nvGraphicFramePr>
        <p:xfrm>
          <a:off x="1236000" y="1787519"/>
          <a:ext cx="97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43FAC6-A450-5D66-A192-44CB655338EC}"/>
              </a:ext>
            </a:extLst>
          </p:cNvPr>
          <p:cNvCxnSpPr>
            <a:cxnSpLocks/>
          </p:cNvCxnSpPr>
          <p:nvPr/>
        </p:nvCxnSpPr>
        <p:spPr>
          <a:xfrm flipV="1">
            <a:off x="6569848" y="3300844"/>
            <a:ext cx="1675683" cy="810110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EE8A83-FCC6-1DFC-6480-C3224BA0EF05}"/>
              </a:ext>
            </a:extLst>
          </p:cNvPr>
          <p:cNvCxnSpPr>
            <a:cxnSpLocks/>
          </p:cNvCxnSpPr>
          <p:nvPr/>
        </p:nvCxnSpPr>
        <p:spPr>
          <a:xfrm flipV="1">
            <a:off x="9028112" y="3071813"/>
            <a:ext cx="1651000" cy="563425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D1D7E2-E89E-317F-3B00-75CD8A31A01C}"/>
              </a:ext>
            </a:extLst>
          </p:cNvPr>
          <p:cNvCxnSpPr>
            <a:cxnSpLocks/>
          </p:cNvCxnSpPr>
          <p:nvPr/>
        </p:nvCxnSpPr>
        <p:spPr>
          <a:xfrm flipV="1">
            <a:off x="4138978" y="3936206"/>
            <a:ext cx="1690322" cy="311352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F2BDAA-5216-0210-EC99-7C169DB3FBE0}"/>
              </a:ext>
            </a:extLst>
          </p:cNvPr>
          <p:cNvCxnSpPr>
            <a:cxnSpLocks/>
          </p:cNvCxnSpPr>
          <p:nvPr/>
        </p:nvCxnSpPr>
        <p:spPr>
          <a:xfrm flipV="1">
            <a:off x="1700213" y="3157538"/>
            <a:ext cx="1664493" cy="478631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844D83-B0EF-A6FC-8E12-D4989FD52430}"/>
              </a:ext>
            </a:extLst>
          </p:cNvPr>
          <p:cNvCxnSpPr>
            <a:cxnSpLocks/>
          </p:cNvCxnSpPr>
          <p:nvPr/>
        </p:nvCxnSpPr>
        <p:spPr>
          <a:xfrm flipV="1">
            <a:off x="6584716" y="3187162"/>
            <a:ext cx="1660815" cy="1001970"/>
          </a:xfrm>
          <a:prstGeom prst="line">
            <a:avLst/>
          </a:prstGeom>
          <a:ln w="63500">
            <a:solidFill>
              <a:srgbClr val="FC9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BFAC-546B-3DB0-494C-E4FEEF4DE896}"/>
              </a:ext>
            </a:extLst>
          </p:cNvPr>
          <p:cNvCxnSpPr>
            <a:cxnSpLocks/>
          </p:cNvCxnSpPr>
          <p:nvPr/>
        </p:nvCxnSpPr>
        <p:spPr>
          <a:xfrm flipV="1">
            <a:off x="9028112" y="3083084"/>
            <a:ext cx="1651000" cy="563425"/>
          </a:xfrm>
          <a:prstGeom prst="line">
            <a:avLst/>
          </a:prstGeom>
          <a:ln w="63500">
            <a:solidFill>
              <a:srgbClr val="FC9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4BA12D-02ED-85FA-9D3B-47DBFA146364}"/>
              </a:ext>
            </a:extLst>
          </p:cNvPr>
          <p:cNvCxnSpPr>
            <a:cxnSpLocks/>
          </p:cNvCxnSpPr>
          <p:nvPr/>
        </p:nvCxnSpPr>
        <p:spPr>
          <a:xfrm flipV="1">
            <a:off x="4131543" y="4051610"/>
            <a:ext cx="1652223" cy="437677"/>
          </a:xfrm>
          <a:prstGeom prst="line">
            <a:avLst/>
          </a:prstGeom>
          <a:ln w="63500">
            <a:solidFill>
              <a:srgbClr val="FC9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D51FBC-255A-3091-BCB8-9BB5475145A1}"/>
              </a:ext>
            </a:extLst>
          </p:cNvPr>
          <p:cNvCxnSpPr>
            <a:cxnSpLocks/>
          </p:cNvCxnSpPr>
          <p:nvPr/>
        </p:nvCxnSpPr>
        <p:spPr>
          <a:xfrm flipV="1">
            <a:off x="1700213" y="3272887"/>
            <a:ext cx="1664493" cy="478631"/>
          </a:xfrm>
          <a:prstGeom prst="line">
            <a:avLst/>
          </a:prstGeom>
          <a:ln w="63500">
            <a:solidFill>
              <a:srgbClr val="FC9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20;g3123b915d5f_0_17">
            <a:extLst>
              <a:ext uri="{FF2B5EF4-FFF2-40B4-BE49-F238E27FC236}">
                <a16:creationId xmlns:a16="http://schemas.microsoft.com/office/drawing/2014/main" id="{F3623299-0B67-4356-F25B-8EB998B5F888}"/>
              </a:ext>
            </a:extLst>
          </p:cNvPr>
          <p:cNvSpPr txBox="1"/>
          <p:nvPr/>
        </p:nvSpPr>
        <p:spPr>
          <a:xfrm>
            <a:off x="-1" y="6550223"/>
            <a:ext cx="66151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basada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PlanOK</a:t>
            </a:r>
            <a:endParaRPr sz="1400" i="1" dirty="0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123b915d5f_0_119"/>
          <p:cNvSpPr txBox="1"/>
          <p:nvPr/>
        </p:nvSpPr>
        <p:spPr>
          <a:xfrm>
            <a:off x="302184" y="108037"/>
            <a:ext cx="10515600" cy="84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n-US" sz="30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Análisis</a:t>
            </a:r>
            <a:r>
              <a:rPr lang="en-US" sz="30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Cotizaciones</a:t>
            </a:r>
            <a:r>
              <a:rPr lang="en-US" sz="30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30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Reservas</a:t>
            </a:r>
            <a:r>
              <a:rPr lang="en-US" sz="30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n-US" sz="3000" b="1" dirty="0" err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Departamentos</a:t>
            </a:r>
            <a:r>
              <a:rPr lang="en-US" sz="3000" b="1" dirty="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 RM</a:t>
            </a:r>
            <a:endParaRPr sz="3000" b="1" dirty="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3" name="Google Shape;383;g3123b915d5f_0_119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3123b915d5f_0_119"/>
          <p:cNvSpPr/>
          <p:nvPr/>
        </p:nvSpPr>
        <p:spPr>
          <a:xfrm>
            <a:off x="10852829" y="48110"/>
            <a:ext cx="1290126" cy="528931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g3123b915d5f_0_1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4199" y="6022672"/>
            <a:ext cx="622019" cy="39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87;g3123b915d5f_0_119">
            <a:extLst>
              <a:ext uri="{FF2B5EF4-FFF2-40B4-BE49-F238E27FC236}">
                <a16:creationId xmlns:a16="http://schemas.microsoft.com/office/drawing/2014/main" id="{25887499-1C2E-DEE9-E315-A77073DEB586}"/>
              </a:ext>
            </a:extLst>
          </p:cNvPr>
          <p:cNvPicPr preferRelativeResize="0"/>
          <p:nvPr/>
        </p:nvPicPr>
        <p:blipFill>
          <a:blip r:embed="rId6"/>
          <a:srcRect l="507" r="414"/>
          <a:stretch/>
        </p:blipFill>
        <p:spPr>
          <a:xfrm>
            <a:off x="160422" y="1965885"/>
            <a:ext cx="5935578" cy="209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87;g3123b915d5f_0_119">
            <a:extLst>
              <a:ext uri="{FF2B5EF4-FFF2-40B4-BE49-F238E27FC236}">
                <a16:creationId xmlns:a16="http://schemas.microsoft.com/office/drawing/2014/main" id="{C679F232-8CDC-E31C-D140-6515F6559EF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4035" t="42388" r="2130" b="29715"/>
          <a:stretch/>
        </p:blipFill>
        <p:spPr>
          <a:xfrm>
            <a:off x="6225674" y="2027307"/>
            <a:ext cx="5961732" cy="221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87;g3123b915d5f_0_119">
            <a:extLst>
              <a:ext uri="{FF2B5EF4-FFF2-40B4-BE49-F238E27FC236}">
                <a16:creationId xmlns:a16="http://schemas.microsoft.com/office/drawing/2014/main" id="{0CEFAB21-0ED0-DB61-8206-E4B043F8C49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l="226" t="70025" r="280" b="2078"/>
          <a:stretch/>
        </p:blipFill>
        <p:spPr>
          <a:xfrm>
            <a:off x="2803773" y="4155246"/>
            <a:ext cx="6574324" cy="23009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0;g3123b915d5f_0_17">
            <a:extLst>
              <a:ext uri="{FF2B5EF4-FFF2-40B4-BE49-F238E27FC236}">
                <a16:creationId xmlns:a16="http://schemas.microsoft.com/office/drawing/2014/main" id="{7DC1FD31-1DD2-BBE5-31F4-7269CB4C3065}"/>
              </a:ext>
            </a:extLst>
          </p:cNvPr>
          <p:cNvSpPr txBox="1"/>
          <p:nvPr/>
        </p:nvSpPr>
        <p:spPr>
          <a:xfrm>
            <a:off x="-1" y="6550223"/>
            <a:ext cx="66151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base a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reservas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i="1" dirty="0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3123b915d5f_0_81"/>
          <p:cNvPicPr preferRelativeResize="0"/>
          <p:nvPr/>
        </p:nvPicPr>
        <p:blipFill>
          <a:blip r:embed="rId3">
            <a:alphaModFix/>
          </a:blip>
          <a:srcRect t="19494" b="41011"/>
          <a:stretch/>
        </p:blipFill>
        <p:spPr>
          <a:xfrm>
            <a:off x="49160" y="577682"/>
            <a:ext cx="7413958" cy="345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73;g3123b915d5f_0_81">
            <a:extLst>
              <a:ext uri="{FF2B5EF4-FFF2-40B4-BE49-F238E27FC236}">
                <a16:creationId xmlns:a16="http://schemas.microsoft.com/office/drawing/2014/main" id="{DEF996C4-D054-9520-088E-F3707A9ED3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t="62229" b="3161"/>
          <a:stretch/>
        </p:blipFill>
        <p:spPr>
          <a:xfrm>
            <a:off x="4728882" y="3792071"/>
            <a:ext cx="7413958" cy="301781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3123b915d5f_0_81"/>
          <p:cNvSpPr txBox="1"/>
          <p:nvPr/>
        </p:nvSpPr>
        <p:spPr>
          <a:xfrm>
            <a:off x="302184" y="108038"/>
            <a:ext cx="10515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s-ES_tradnl" sz="36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Situación por tipología – </a:t>
            </a:r>
            <a:r>
              <a:rPr lang="es-ES_tradnl" sz="3600" b="1" dirty="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Departamentos RM</a:t>
            </a:r>
          </a:p>
        </p:txBody>
      </p:sp>
      <p:pic>
        <p:nvPicPr>
          <p:cNvPr id="5" name="Google Shape;185;p6" descr="Icon&#10;&#10;Description automatically generated with medium confidence">
            <a:extLst>
              <a:ext uri="{FF2B5EF4-FFF2-40B4-BE49-F238E27FC236}">
                <a16:creationId xmlns:a16="http://schemas.microsoft.com/office/drawing/2014/main" id="{B6DDB565-D974-1847-EC2F-3EFB2310088F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0146691" y="19982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6;p6">
            <a:extLst>
              <a:ext uri="{FF2B5EF4-FFF2-40B4-BE49-F238E27FC236}">
                <a16:creationId xmlns:a16="http://schemas.microsoft.com/office/drawing/2014/main" id="{97E544B2-9B5D-F940-219B-9D245C6602D6}"/>
              </a:ext>
            </a:extLst>
          </p:cNvPr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20;g3123b915d5f_0_17">
            <a:extLst>
              <a:ext uri="{FF2B5EF4-FFF2-40B4-BE49-F238E27FC236}">
                <a16:creationId xmlns:a16="http://schemas.microsoft.com/office/drawing/2014/main" id="{52BC653D-06BA-6EBA-7F8A-435987FFABDD}"/>
              </a:ext>
            </a:extLst>
          </p:cNvPr>
          <p:cNvSpPr txBox="1"/>
          <p:nvPr/>
        </p:nvSpPr>
        <p:spPr>
          <a:xfrm>
            <a:off x="-1" y="6550223"/>
            <a:ext cx="66151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basada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PlanOK</a:t>
            </a:r>
            <a:endParaRPr sz="1400" i="1" dirty="0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/>
          <p:nvPr/>
        </p:nvSpPr>
        <p:spPr>
          <a:xfrm>
            <a:off x="302184" y="108038"/>
            <a:ext cx="10515600" cy="63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n-US" sz="3600" b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Velocidad de Ventas RM - </a:t>
            </a:r>
            <a:r>
              <a:rPr lang="en-US" sz="36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Casas</a:t>
            </a:r>
            <a:endParaRPr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369403" y="699093"/>
            <a:ext cx="805430" cy="45719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16"/>
          <p:cNvGrpSpPr/>
          <p:nvPr/>
        </p:nvGrpSpPr>
        <p:grpSpPr>
          <a:xfrm>
            <a:off x="687491" y="954134"/>
            <a:ext cx="10817019" cy="5491529"/>
            <a:chOff x="722015" y="2305972"/>
            <a:chExt cx="1743075" cy="1056353"/>
          </a:xfrm>
        </p:grpSpPr>
        <p:sp>
          <p:nvSpPr>
            <p:cNvPr id="396" name="Google Shape;396;p16"/>
            <p:cNvSpPr/>
            <p:nvPr/>
          </p:nvSpPr>
          <p:spPr>
            <a:xfrm>
              <a:off x="722015" y="2305972"/>
              <a:ext cx="1743075" cy="1056353"/>
            </a:xfrm>
            <a:prstGeom prst="roundRect">
              <a:avLst>
                <a:gd name="adj" fmla="val 3727"/>
              </a:avLst>
            </a:prstGeom>
            <a:solidFill>
              <a:schemeClr val="l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22015" y="2305972"/>
              <a:ext cx="1743075" cy="878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C92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9" name="Google Shape;399;p16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6"/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4199" y="6022672"/>
            <a:ext cx="622019" cy="3980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2" name="Google Shape;402;p16"/>
          <p:cNvGraphicFramePr/>
          <p:nvPr>
            <p:extLst>
              <p:ext uri="{D42A27DB-BD31-4B8C-83A1-F6EECF244321}">
                <p14:modId xmlns:p14="http://schemas.microsoft.com/office/powerpoint/2010/main" val="1692887800"/>
              </p:ext>
            </p:extLst>
          </p:nvPr>
        </p:nvGraphicFramePr>
        <p:xfrm>
          <a:off x="1236000" y="1787519"/>
          <a:ext cx="97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345BBC0-E351-3730-411B-EF901BC5823B}"/>
              </a:ext>
            </a:extLst>
          </p:cNvPr>
          <p:cNvCxnSpPr>
            <a:cxnSpLocks/>
          </p:cNvCxnSpPr>
          <p:nvPr/>
        </p:nvCxnSpPr>
        <p:spPr>
          <a:xfrm flipV="1">
            <a:off x="6560970" y="3118255"/>
            <a:ext cx="1675683" cy="810110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1BEBF6-6A4B-2009-A9EF-F6CDB8E8659A}"/>
              </a:ext>
            </a:extLst>
          </p:cNvPr>
          <p:cNvCxnSpPr>
            <a:cxnSpLocks/>
          </p:cNvCxnSpPr>
          <p:nvPr/>
        </p:nvCxnSpPr>
        <p:spPr>
          <a:xfrm flipV="1">
            <a:off x="9046346" y="3116062"/>
            <a:ext cx="1651246" cy="958788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2F90-90C8-4F4B-5D88-0F221650933C}"/>
              </a:ext>
            </a:extLst>
          </p:cNvPr>
          <p:cNvCxnSpPr>
            <a:cxnSpLocks/>
          </p:cNvCxnSpPr>
          <p:nvPr/>
        </p:nvCxnSpPr>
        <p:spPr>
          <a:xfrm>
            <a:off x="4136994" y="4145872"/>
            <a:ext cx="1686757" cy="0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03E306-07A5-8B11-B481-23C39BA942CD}"/>
              </a:ext>
            </a:extLst>
          </p:cNvPr>
          <p:cNvCxnSpPr>
            <a:cxnSpLocks/>
          </p:cNvCxnSpPr>
          <p:nvPr/>
        </p:nvCxnSpPr>
        <p:spPr>
          <a:xfrm>
            <a:off x="1722268" y="2112885"/>
            <a:ext cx="1651247" cy="1154098"/>
          </a:xfrm>
          <a:prstGeom prst="line">
            <a:avLst/>
          </a:prstGeom>
          <a:ln w="63500">
            <a:solidFill>
              <a:srgbClr val="EF47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36A1B7-AFE6-F609-3296-97AF1CE90BA6}"/>
              </a:ext>
            </a:extLst>
          </p:cNvPr>
          <p:cNvCxnSpPr>
            <a:cxnSpLocks/>
          </p:cNvCxnSpPr>
          <p:nvPr/>
        </p:nvCxnSpPr>
        <p:spPr>
          <a:xfrm flipV="1">
            <a:off x="6629400" y="3695700"/>
            <a:ext cx="1607253" cy="476250"/>
          </a:xfrm>
          <a:prstGeom prst="line">
            <a:avLst/>
          </a:prstGeom>
          <a:ln w="63500">
            <a:solidFill>
              <a:srgbClr val="FC9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69EE7F-7579-7501-30D1-6CB703DEB8C4}"/>
              </a:ext>
            </a:extLst>
          </p:cNvPr>
          <p:cNvCxnSpPr>
            <a:cxnSpLocks/>
          </p:cNvCxnSpPr>
          <p:nvPr/>
        </p:nvCxnSpPr>
        <p:spPr>
          <a:xfrm flipV="1">
            <a:off x="9077325" y="3143250"/>
            <a:ext cx="1666875" cy="1419225"/>
          </a:xfrm>
          <a:prstGeom prst="line">
            <a:avLst/>
          </a:prstGeom>
          <a:ln w="63500">
            <a:solidFill>
              <a:srgbClr val="FC9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512844-221A-6663-8891-17F9BD225F81}"/>
              </a:ext>
            </a:extLst>
          </p:cNvPr>
          <p:cNvCxnSpPr>
            <a:cxnSpLocks/>
          </p:cNvCxnSpPr>
          <p:nvPr/>
        </p:nvCxnSpPr>
        <p:spPr>
          <a:xfrm flipV="1">
            <a:off x="4136994" y="4438650"/>
            <a:ext cx="1686757" cy="133350"/>
          </a:xfrm>
          <a:prstGeom prst="line">
            <a:avLst/>
          </a:prstGeom>
          <a:ln w="63500">
            <a:solidFill>
              <a:srgbClr val="FC9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5D8B41-F501-F25B-FE5A-4AD9AC73C993}"/>
              </a:ext>
            </a:extLst>
          </p:cNvPr>
          <p:cNvCxnSpPr>
            <a:cxnSpLocks/>
          </p:cNvCxnSpPr>
          <p:nvPr/>
        </p:nvCxnSpPr>
        <p:spPr>
          <a:xfrm>
            <a:off x="1722268" y="2609850"/>
            <a:ext cx="1651247" cy="981168"/>
          </a:xfrm>
          <a:prstGeom prst="line">
            <a:avLst/>
          </a:prstGeom>
          <a:ln w="63500">
            <a:solidFill>
              <a:srgbClr val="FC9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Google Shape;220;g3123b915d5f_0_17">
            <a:extLst>
              <a:ext uri="{FF2B5EF4-FFF2-40B4-BE49-F238E27FC236}">
                <a16:creationId xmlns:a16="http://schemas.microsoft.com/office/drawing/2014/main" id="{6146102D-174B-016F-ACE1-8D090D336C1C}"/>
              </a:ext>
            </a:extLst>
          </p:cNvPr>
          <p:cNvSpPr txBox="1"/>
          <p:nvPr/>
        </p:nvSpPr>
        <p:spPr>
          <a:xfrm>
            <a:off x="-1" y="6550223"/>
            <a:ext cx="66151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basada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PlanOK</a:t>
            </a:r>
            <a:endParaRPr sz="1400" i="1" dirty="0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123b915d5f_0_132"/>
          <p:cNvSpPr txBox="1"/>
          <p:nvPr/>
        </p:nvSpPr>
        <p:spPr>
          <a:xfrm>
            <a:off x="302184" y="108038"/>
            <a:ext cx="10515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n-US" sz="36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Análisis</a:t>
            </a:r>
            <a:r>
              <a:rPr lang="en-US" sz="36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Cotizaciones</a:t>
            </a:r>
            <a:r>
              <a:rPr lang="en-US" sz="36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36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Reservas</a:t>
            </a:r>
            <a:r>
              <a:rPr lang="en-US" sz="36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n-US" sz="3600" b="1" dirty="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Casas RM</a:t>
            </a:r>
          </a:p>
        </p:txBody>
      </p:sp>
      <p:sp>
        <p:nvSpPr>
          <p:cNvPr id="424" name="Google Shape;424;g3123b915d5f_0_132"/>
          <p:cNvSpPr/>
          <p:nvPr/>
        </p:nvSpPr>
        <p:spPr>
          <a:xfrm>
            <a:off x="369403" y="699093"/>
            <a:ext cx="805500" cy="45600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3123b915d5f_0_132"/>
          <p:cNvPicPr preferRelativeResize="0"/>
          <p:nvPr/>
        </p:nvPicPr>
        <p:blipFill>
          <a:blip r:embed="rId3">
            <a:alphaModFix/>
          </a:blip>
          <a:srcRect r="18273" b="86182"/>
          <a:stretch/>
        </p:blipFill>
        <p:spPr>
          <a:xfrm>
            <a:off x="302184" y="897337"/>
            <a:ext cx="3598304" cy="76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30;g3123b915d5f_0_132">
            <a:extLst>
              <a:ext uri="{FF2B5EF4-FFF2-40B4-BE49-F238E27FC236}">
                <a16:creationId xmlns:a16="http://schemas.microsoft.com/office/drawing/2014/main" id="{23EF9420-CAC0-370E-9D07-AF370D71C8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3107" t="15115" r="100" b="58390"/>
          <a:stretch/>
        </p:blipFill>
        <p:spPr>
          <a:xfrm>
            <a:off x="59634" y="1990233"/>
            <a:ext cx="6096000" cy="208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30;g3123b915d5f_0_132">
            <a:extLst>
              <a:ext uri="{FF2B5EF4-FFF2-40B4-BE49-F238E27FC236}">
                <a16:creationId xmlns:a16="http://schemas.microsoft.com/office/drawing/2014/main" id="{74C8D96E-3545-978F-90EB-65811AA129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3107" t="40832" r="100" b="29556"/>
          <a:stretch/>
        </p:blipFill>
        <p:spPr>
          <a:xfrm>
            <a:off x="6155634" y="1798342"/>
            <a:ext cx="5979458" cy="228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30;g3123b915d5f_0_132">
            <a:extLst>
              <a:ext uri="{FF2B5EF4-FFF2-40B4-BE49-F238E27FC236}">
                <a16:creationId xmlns:a16="http://schemas.microsoft.com/office/drawing/2014/main" id="{E1F1B293-B073-BD01-D9B1-41D087073E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t="70388" r="100"/>
          <a:stretch/>
        </p:blipFill>
        <p:spPr>
          <a:xfrm>
            <a:off x="3048000" y="4156724"/>
            <a:ext cx="6409809" cy="237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5;p6" descr="Icon&#10;&#10;Description automatically generated with medium confidence">
            <a:extLst>
              <a:ext uri="{FF2B5EF4-FFF2-40B4-BE49-F238E27FC236}">
                <a16:creationId xmlns:a16="http://schemas.microsoft.com/office/drawing/2014/main" id="{20CF59D2-657A-5EB5-9579-DC06796ECC81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6;p6">
            <a:extLst>
              <a:ext uri="{FF2B5EF4-FFF2-40B4-BE49-F238E27FC236}">
                <a16:creationId xmlns:a16="http://schemas.microsoft.com/office/drawing/2014/main" id="{078F9798-7A49-319D-29E7-C35B30C5D972}"/>
              </a:ext>
            </a:extLst>
          </p:cNvPr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20;g3123b915d5f_0_17">
            <a:extLst>
              <a:ext uri="{FF2B5EF4-FFF2-40B4-BE49-F238E27FC236}">
                <a16:creationId xmlns:a16="http://schemas.microsoft.com/office/drawing/2014/main" id="{58F16B69-D16E-D974-7EA3-C47F8AAED67C}"/>
              </a:ext>
            </a:extLst>
          </p:cNvPr>
          <p:cNvSpPr txBox="1"/>
          <p:nvPr/>
        </p:nvSpPr>
        <p:spPr>
          <a:xfrm>
            <a:off x="-1" y="6550223"/>
            <a:ext cx="66151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base a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reservas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i="1" dirty="0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16;g3123b915d5f_0_100">
            <a:extLst>
              <a:ext uri="{FF2B5EF4-FFF2-40B4-BE49-F238E27FC236}">
                <a16:creationId xmlns:a16="http://schemas.microsoft.com/office/drawing/2014/main" id="{BFF59E60-30DA-36AE-FEFC-1FA5D97BEC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3988" t="63325" r="3607" b="2305"/>
          <a:stretch/>
        </p:blipFill>
        <p:spPr>
          <a:xfrm>
            <a:off x="4585447" y="3652074"/>
            <a:ext cx="7391400" cy="315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16;g3123b915d5f_0_100">
            <a:extLst>
              <a:ext uri="{FF2B5EF4-FFF2-40B4-BE49-F238E27FC236}">
                <a16:creationId xmlns:a16="http://schemas.microsoft.com/office/drawing/2014/main" id="{DEDDABAE-8299-2F13-D3EF-508710F27E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3041" t="22263" r="3286" b="43368"/>
          <a:stretch/>
        </p:blipFill>
        <p:spPr>
          <a:xfrm>
            <a:off x="158478" y="636314"/>
            <a:ext cx="7358427" cy="301575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3123b915d5f_0_100"/>
          <p:cNvSpPr txBox="1"/>
          <p:nvPr/>
        </p:nvSpPr>
        <p:spPr>
          <a:xfrm>
            <a:off x="302184" y="108038"/>
            <a:ext cx="10515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600"/>
              <a:buFont typeface="Avenir"/>
              <a:buNone/>
            </a:pPr>
            <a:r>
              <a:rPr lang="es-ES_tradnl" sz="36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Situación por tipología – </a:t>
            </a:r>
            <a:r>
              <a:rPr lang="es-ES_tradnl" sz="3600" b="1" dirty="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Casas RM</a:t>
            </a:r>
          </a:p>
        </p:txBody>
      </p:sp>
      <p:pic>
        <p:nvPicPr>
          <p:cNvPr id="7" name="Google Shape;185;p6" descr="Icon&#10;&#10;Description automatically generated with medium confidence">
            <a:extLst>
              <a:ext uri="{FF2B5EF4-FFF2-40B4-BE49-F238E27FC236}">
                <a16:creationId xmlns:a16="http://schemas.microsoft.com/office/drawing/2014/main" id="{DEF2497F-7809-DFD1-5A81-A740CB5AA4C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0083829" y="-458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6;p6">
            <a:extLst>
              <a:ext uri="{FF2B5EF4-FFF2-40B4-BE49-F238E27FC236}">
                <a16:creationId xmlns:a16="http://schemas.microsoft.com/office/drawing/2014/main" id="{7AE2EAD8-A3AF-5D3A-ECC8-FD0D843D032C}"/>
              </a:ext>
            </a:extLst>
          </p:cNvPr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20;g3123b915d5f_0_17">
            <a:extLst>
              <a:ext uri="{FF2B5EF4-FFF2-40B4-BE49-F238E27FC236}">
                <a16:creationId xmlns:a16="http://schemas.microsoft.com/office/drawing/2014/main" id="{1194A7C3-32A0-3735-1F5C-17AF6AA59E99}"/>
              </a:ext>
            </a:extLst>
          </p:cNvPr>
          <p:cNvSpPr txBox="1"/>
          <p:nvPr/>
        </p:nvSpPr>
        <p:spPr>
          <a:xfrm>
            <a:off x="-1" y="6550223"/>
            <a:ext cx="66151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basada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PlanOK</a:t>
            </a:r>
            <a:endParaRPr sz="1400" i="1" dirty="0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>
          <a:extLst>
            <a:ext uri="{FF2B5EF4-FFF2-40B4-BE49-F238E27FC236}">
              <a16:creationId xmlns:a16="http://schemas.microsoft.com/office/drawing/2014/main" id="{E80727BF-E0FF-1A2A-4D6C-341A6649B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C28939-99A3-918E-3F59-EBFB63A78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26" y="318052"/>
            <a:ext cx="11626574" cy="6539948"/>
          </a:xfrm>
          <a:prstGeom prst="rect">
            <a:avLst/>
          </a:prstGeom>
        </p:spPr>
      </p:pic>
      <p:sp>
        <p:nvSpPr>
          <p:cNvPr id="456" name="Google Shape;456;p19">
            <a:extLst>
              <a:ext uri="{FF2B5EF4-FFF2-40B4-BE49-F238E27FC236}">
                <a16:creationId xmlns:a16="http://schemas.microsoft.com/office/drawing/2014/main" id="{BD880BF4-0EF2-9F2B-0EBF-9530CF3ED23F}"/>
              </a:ext>
            </a:extLst>
          </p:cNvPr>
          <p:cNvSpPr/>
          <p:nvPr/>
        </p:nvSpPr>
        <p:spPr>
          <a:xfrm>
            <a:off x="-1412240" y="5422680"/>
            <a:ext cx="3608710" cy="2746629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6" y="0"/>
                </a:lnTo>
                <a:lnTo>
                  <a:pt x="5406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9">
            <a:extLst>
              <a:ext uri="{FF2B5EF4-FFF2-40B4-BE49-F238E27FC236}">
                <a16:creationId xmlns:a16="http://schemas.microsoft.com/office/drawing/2014/main" id="{A192739B-558F-403B-A904-0EC9AF41752F}"/>
              </a:ext>
            </a:extLst>
          </p:cNvPr>
          <p:cNvSpPr/>
          <p:nvPr/>
        </p:nvSpPr>
        <p:spPr>
          <a:xfrm rot="-8957670">
            <a:off x="10900025" y="-1575326"/>
            <a:ext cx="3599790" cy="2739840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7" y="0"/>
                </a:lnTo>
                <a:lnTo>
                  <a:pt x="5406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>
            <a:extLst>
              <a:ext uri="{FF2B5EF4-FFF2-40B4-BE49-F238E27FC236}">
                <a16:creationId xmlns:a16="http://schemas.microsoft.com/office/drawing/2014/main" id="{0E1D639C-010E-0988-D207-E24DB31E529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81600" y="1688979"/>
            <a:ext cx="78288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540"/>
              </a:buClr>
              <a:buSzPts val="2000"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¡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Síguenos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LinkedIn!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9" name="Google Shape;459;p19">
            <a:extLst>
              <a:ext uri="{FF2B5EF4-FFF2-40B4-BE49-F238E27FC236}">
                <a16:creationId xmlns:a16="http://schemas.microsoft.com/office/drawing/2014/main" id="{9FEFC326-E795-08B7-3BB7-F0F44A321294}"/>
              </a:ext>
            </a:extLst>
          </p:cNvPr>
          <p:cNvSpPr/>
          <p:nvPr/>
        </p:nvSpPr>
        <p:spPr>
          <a:xfrm>
            <a:off x="5344607" y="680059"/>
            <a:ext cx="1536247" cy="640037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9">
            <a:extLst>
              <a:ext uri="{FF2B5EF4-FFF2-40B4-BE49-F238E27FC236}">
                <a16:creationId xmlns:a16="http://schemas.microsoft.com/office/drawing/2014/main" id="{19941ED0-7C1D-9CF3-4D34-899585C0AB06}"/>
              </a:ext>
            </a:extLst>
          </p:cNvPr>
          <p:cNvSpPr txBox="1"/>
          <p:nvPr/>
        </p:nvSpPr>
        <p:spPr>
          <a:xfrm>
            <a:off x="4356848" y="5422680"/>
            <a:ext cx="121920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2540"/>
              </a:buClr>
              <a:buSzPts val="1600"/>
              <a:buFont typeface="Arial"/>
              <a:buNone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PlanOKLatam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A2565D-9EDB-294E-C1FB-D7F2EE00C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9071" y="549569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53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9"/>
          <p:cNvSpPr/>
          <p:nvPr/>
        </p:nvSpPr>
        <p:spPr>
          <a:xfrm>
            <a:off x="4291650" y="3429000"/>
            <a:ext cx="3608700" cy="1382700"/>
          </a:xfrm>
          <a:prstGeom prst="roundRect">
            <a:avLst>
              <a:gd name="adj" fmla="val 16667"/>
            </a:avLst>
          </a:prstGeom>
          <a:solidFill>
            <a:srgbClr val="F3536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ED2"/>
              </a:solidFill>
            </a:endParaRPr>
          </a:p>
        </p:txBody>
      </p:sp>
      <p:sp>
        <p:nvSpPr>
          <p:cNvPr id="456" name="Google Shape;456;p19"/>
          <p:cNvSpPr/>
          <p:nvPr/>
        </p:nvSpPr>
        <p:spPr>
          <a:xfrm>
            <a:off x="-1364523" y="5490507"/>
            <a:ext cx="3608710" cy="2746629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6" y="0"/>
                </a:lnTo>
                <a:lnTo>
                  <a:pt x="5406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9"/>
          <p:cNvSpPr/>
          <p:nvPr/>
        </p:nvSpPr>
        <p:spPr>
          <a:xfrm rot="-8957670">
            <a:off x="10664333" y="-1299674"/>
            <a:ext cx="3599790" cy="2739840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7" y="0"/>
                </a:lnTo>
                <a:lnTo>
                  <a:pt x="5406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 txBox="1">
            <a:spLocks noGrp="1"/>
          </p:cNvSpPr>
          <p:nvPr>
            <p:ph type="subTitle" idx="1"/>
          </p:nvPr>
        </p:nvSpPr>
        <p:spPr>
          <a:xfrm>
            <a:off x="2181600" y="2587629"/>
            <a:ext cx="78288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540"/>
              </a:buClr>
              <a:buSzPts val="2000"/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¡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Contáctanos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!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9" name="Google Shape;459;p19"/>
          <p:cNvSpPr/>
          <p:nvPr/>
        </p:nvSpPr>
        <p:spPr>
          <a:xfrm>
            <a:off x="4231503" y="613576"/>
            <a:ext cx="3728994" cy="1553588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9"/>
          <p:cNvSpPr txBox="1"/>
          <p:nvPr/>
        </p:nvSpPr>
        <p:spPr>
          <a:xfrm>
            <a:off x="4629600" y="3752550"/>
            <a:ext cx="29328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2540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112540"/>
                </a:solidFill>
                <a:latin typeface="Poppins"/>
                <a:ea typeface="Poppins"/>
                <a:cs typeface="Poppins"/>
                <a:sym typeface="Poppins"/>
              </a:rPr>
              <a:t>Juan Ignacio Troncoso</a:t>
            </a:r>
            <a:endParaRPr sz="1600" b="1" dirty="0">
              <a:solidFill>
                <a:srgbClr val="1125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2540"/>
              </a:buClr>
              <a:buSzPts val="1600"/>
              <a:buFont typeface="Arial"/>
              <a:buNone/>
            </a:pPr>
            <a:r>
              <a:rPr lang="en-US" sz="1600" b="1" u="sng" dirty="0">
                <a:solidFill>
                  <a:srgbClr val="112540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jitroncoso@planok.com</a:t>
            </a:r>
            <a:r>
              <a:rPr lang="en-US" sz="1600" b="1" dirty="0">
                <a:solidFill>
                  <a:srgbClr val="1125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19"/>
          <p:cNvSpPr txBox="1"/>
          <p:nvPr/>
        </p:nvSpPr>
        <p:spPr>
          <a:xfrm>
            <a:off x="0" y="5160507"/>
            <a:ext cx="121920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254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www.planok.com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 rot="-10203809">
            <a:off x="9520842" y="3716521"/>
            <a:ext cx="615676" cy="917208"/>
          </a:xfrm>
          <a:custGeom>
            <a:avLst/>
            <a:gdLst/>
            <a:ahLst/>
            <a:cxnLst/>
            <a:rect l="l" t="t" r="r" b="b"/>
            <a:pathLst>
              <a:path w="923514" h="1375812" extrusionOk="0">
                <a:moveTo>
                  <a:pt x="0" y="0"/>
                </a:moveTo>
                <a:lnTo>
                  <a:pt x="923513" y="0"/>
                </a:lnTo>
                <a:lnTo>
                  <a:pt x="923513" y="1375813"/>
                </a:lnTo>
                <a:lnTo>
                  <a:pt x="0" y="1375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 rot="2245423">
            <a:off x="8660019" y="4861219"/>
            <a:ext cx="563287" cy="839161"/>
          </a:xfrm>
          <a:custGeom>
            <a:avLst/>
            <a:gdLst/>
            <a:ahLst/>
            <a:cxnLst/>
            <a:rect l="l" t="t" r="r" b="b"/>
            <a:pathLst>
              <a:path w="844930" h="1258742" extrusionOk="0">
                <a:moveTo>
                  <a:pt x="0" y="0"/>
                </a:moveTo>
                <a:lnTo>
                  <a:pt x="844930" y="0"/>
                </a:lnTo>
                <a:lnTo>
                  <a:pt x="844930" y="1258741"/>
                </a:lnTo>
                <a:lnTo>
                  <a:pt x="0" y="12587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 rot="-2635636">
            <a:off x="9163552" y="4462850"/>
            <a:ext cx="714686" cy="71468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2A36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7093647" y="2423528"/>
            <a:ext cx="2090160" cy="2090160"/>
          </a:xfrm>
          <a:custGeom>
            <a:avLst/>
            <a:gdLst/>
            <a:ahLst/>
            <a:cxnLst/>
            <a:rect l="l" t="t" r="r" b="b"/>
            <a:pathLst>
              <a:path w="3135240" h="3135240" extrusionOk="0">
                <a:moveTo>
                  <a:pt x="0" y="0"/>
                </a:moveTo>
                <a:lnTo>
                  <a:pt x="3135240" y="0"/>
                </a:lnTo>
                <a:lnTo>
                  <a:pt x="3135240" y="3135240"/>
                </a:lnTo>
                <a:lnTo>
                  <a:pt x="0" y="3135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3"/>
          <p:cNvCxnSpPr/>
          <p:nvPr/>
        </p:nvCxnSpPr>
        <p:spPr>
          <a:xfrm rot="10800000">
            <a:off x="8153603" y="1693942"/>
            <a:ext cx="0" cy="946475"/>
          </a:xfrm>
          <a:prstGeom prst="straightConnector1">
            <a:avLst/>
          </a:prstGeom>
          <a:noFill/>
          <a:ln w="38100" cap="rnd" cmpd="sng">
            <a:solidFill>
              <a:srgbClr val="F7922A"/>
            </a:solidFill>
            <a:prstDash val="solid"/>
            <a:round/>
            <a:headEnd type="oval" w="lg" len="lg"/>
            <a:tailEnd type="none" w="sm" len="sm"/>
          </a:ln>
        </p:spPr>
      </p:cxnSp>
      <p:sp>
        <p:nvSpPr>
          <p:cNvPr id="124" name="Google Shape;124;p3"/>
          <p:cNvSpPr/>
          <p:nvPr/>
        </p:nvSpPr>
        <p:spPr>
          <a:xfrm>
            <a:off x="7653258" y="1094782"/>
            <a:ext cx="977433" cy="97743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792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3"/>
          <p:cNvCxnSpPr/>
          <p:nvPr/>
        </p:nvCxnSpPr>
        <p:spPr>
          <a:xfrm>
            <a:off x="8796983" y="3539594"/>
            <a:ext cx="946475" cy="0"/>
          </a:xfrm>
          <a:prstGeom prst="straightConnector1">
            <a:avLst/>
          </a:prstGeom>
          <a:noFill/>
          <a:ln w="38100" cap="rnd" cmpd="sng">
            <a:solidFill>
              <a:srgbClr val="F1606E"/>
            </a:solidFill>
            <a:prstDash val="solid"/>
            <a:round/>
            <a:headEnd type="oval" w="lg" len="lg"/>
            <a:tailEnd type="none" w="sm" len="sm"/>
          </a:ln>
        </p:spPr>
      </p:cxnSp>
      <p:cxnSp>
        <p:nvCxnSpPr>
          <p:cNvPr id="126" name="Google Shape;126;p3"/>
          <p:cNvCxnSpPr/>
          <p:nvPr/>
        </p:nvCxnSpPr>
        <p:spPr>
          <a:xfrm>
            <a:off x="8151427" y="4348644"/>
            <a:ext cx="0" cy="1122513"/>
          </a:xfrm>
          <a:prstGeom prst="straightConnector1">
            <a:avLst/>
          </a:prstGeom>
          <a:noFill/>
          <a:ln w="38100" cap="rnd" cmpd="sng">
            <a:solidFill>
              <a:srgbClr val="0AA5CB"/>
            </a:solidFill>
            <a:prstDash val="solid"/>
            <a:round/>
            <a:headEnd type="oval" w="lg" len="lg"/>
            <a:tailEnd type="none" w="sm" len="sm"/>
          </a:ln>
        </p:spPr>
      </p:cxnSp>
      <p:sp>
        <p:nvSpPr>
          <p:cNvPr id="127" name="Google Shape;127;p3"/>
          <p:cNvSpPr/>
          <p:nvPr/>
        </p:nvSpPr>
        <p:spPr>
          <a:xfrm>
            <a:off x="7585507" y="2737412"/>
            <a:ext cx="1112934" cy="1071391"/>
          </a:xfrm>
          <a:custGeom>
            <a:avLst/>
            <a:gdLst/>
            <a:ahLst/>
            <a:cxnLst/>
            <a:rect l="l" t="t" r="r" b="b"/>
            <a:pathLst>
              <a:path w="1669401" h="1607086" extrusionOk="0">
                <a:moveTo>
                  <a:pt x="0" y="0"/>
                </a:moveTo>
                <a:lnTo>
                  <a:pt x="1669401" y="0"/>
                </a:lnTo>
                <a:lnTo>
                  <a:pt x="1669401" y="1607085"/>
                </a:lnTo>
                <a:lnTo>
                  <a:pt x="0" y="1607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7842020" y="1283543"/>
            <a:ext cx="599909" cy="599909"/>
          </a:xfrm>
          <a:custGeom>
            <a:avLst/>
            <a:gdLst/>
            <a:ahLst/>
            <a:cxnLst/>
            <a:rect l="l" t="t" r="r" b="b"/>
            <a:pathLst>
              <a:path w="899863" h="899863" extrusionOk="0">
                <a:moveTo>
                  <a:pt x="0" y="0"/>
                </a:moveTo>
                <a:lnTo>
                  <a:pt x="899863" y="0"/>
                </a:lnTo>
                <a:lnTo>
                  <a:pt x="899863" y="899864"/>
                </a:lnTo>
                <a:lnTo>
                  <a:pt x="0" y="899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9537450" y="2979892"/>
            <a:ext cx="977433" cy="97743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160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9726211" y="3168654"/>
            <a:ext cx="599909" cy="599909"/>
          </a:xfrm>
          <a:custGeom>
            <a:avLst/>
            <a:gdLst/>
            <a:ahLst/>
            <a:cxnLst/>
            <a:rect l="l" t="t" r="r" b="b"/>
            <a:pathLst>
              <a:path w="899863" h="899863" extrusionOk="0">
                <a:moveTo>
                  <a:pt x="0" y="0"/>
                </a:moveTo>
                <a:lnTo>
                  <a:pt x="899864" y="0"/>
                </a:lnTo>
                <a:lnTo>
                  <a:pt x="899864" y="899864"/>
                </a:lnTo>
                <a:lnTo>
                  <a:pt x="0" y="899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 rot="-2635636">
            <a:off x="7674340" y="4952517"/>
            <a:ext cx="977433" cy="97743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0AA5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7863102" y="5141279"/>
            <a:ext cx="599909" cy="599909"/>
          </a:xfrm>
          <a:custGeom>
            <a:avLst/>
            <a:gdLst/>
            <a:ahLst/>
            <a:cxnLst/>
            <a:rect l="l" t="t" r="r" b="b"/>
            <a:pathLst>
              <a:path w="899863" h="899863" extrusionOk="0">
                <a:moveTo>
                  <a:pt x="0" y="0"/>
                </a:moveTo>
                <a:lnTo>
                  <a:pt x="899863" y="0"/>
                </a:lnTo>
                <a:lnTo>
                  <a:pt x="899863" y="899863"/>
                </a:lnTo>
                <a:lnTo>
                  <a:pt x="0" y="899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3"/>
          <p:cNvCxnSpPr/>
          <p:nvPr/>
        </p:nvCxnSpPr>
        <p:spPr>
          <a:xfrm rot="10800000">
            <a:off x="6141273" y="3594175"/>
            <a:ext cx="1196677" cy="0"/>
          </a:xfrm>
          <a:prstGeom prst="straightConnector1">
            <a:avLst/>
          </a:prstGeom>
          <a:noFill/>
          <a:ln w="38100" cap="rnd" cmpd="sng">
            <a:solidFill>
              <a:srgbClr val="DB2350"/>
            </a:solidFill>
            <a:prstDash val="solid"/>
            <a:round/>
            <a:headEnd type="oval" w="lg" len="lg"/>
            <a:tailEnd type="none" w="sm" len="sm"/>
          </a:ln>
        </p:spPr>
      </p:cxnSp>
      <p:sp>
        <p:nvSpPr>
          <p:cNvPr id="134" name="Google Shape;134;p3"/>
          <p:cNvSpPr/>
          <p:nvPr/>
        </p:nvSpPr>
        <p:spPr>
          <a:xfrm rot="3189043">
            <a:off x="5577461" y="3042932"/>
            <a:ext cx="977433" cy="97743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B23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5766222" y="3226940"/>
            <a:ext cx="599909" cy="599909"/>
          </a:xfrm>
          <a:custGeom>
            <a:avLst/>
            <a:gdLst/>
            <a:ahLst/>
            <a:cxnLst/>
            <a:rect l="l" t="t" r="r" b="b"/>
            <a:pathLst>
              <a:path w="899863" h="899863" extrusionOk="0">
                <a:moveTo>
                  <a:pt x="0" y="0"/>
                </a:moveTo>
                <a:lnTo>
                  <a:pt x="899864" y="0"/>
                </a:lnTo>
                <a:lnTo>
                  <a:pt x="899864" y="899864"/>
                </a:lnTo>
                <a:lnTo>
                  <a:pt x="0" y="899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9264561" y="4564382"/>
            <a:ext cx="512667" cy="511623"/>
          </a:xfrm>
          <a:custGeom>
            <a:avLst/>
            <a:gdLst/>
            <a:ahLst/>
            <a:cxnLst/>
            <a:rect l="l" t="t" r="r" b="b"/>
            <a:pathLst>
              <a:path w="769000" h="767435" extrusionOk="0">
                <a:moveTo>
                  <a:pt x="0" y="0"/>
                </a:moveTo>
                <a:lnTo>
                  <a:pt x="769000" y="0"/>
                </a:lnTo>
                <a:lnTo>
                  <a:pt x="769000" y="767435"/>
                </a:lnTo>
                <a:lnTo>
                  <a:pt x="0" y="767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7116240" y="376695"/>
            <a:ext cx="2100126" cy="603786"/>
          </a:xfrm>
          <a:custGeom>
            <a:avLst/>
            <a:gdLst/>
            <a:ahLst/>
            <a:cxnLst/>
            <a:rect l="l" t="t" r="r" b="b"/>
            <a:pathLst>
              <a:path w="3150189" h="905679" extrusionOk="0">
                <a:moveTo>
                  <a:pt x="0" y="0"/>
                </a:moveTo>
                <a:lnTo>
                  <a:pt x="3150189" y="0"/>
                </a:lnTo>
                <a:lnTo>
                  <a:pt x="3150189" y="905680"/>
                </a:lnTo>
                <a:lnTo>
                  <a:pt x="0" y="905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5016114" y="2338524"/>
            <a:ext cx="2100126" cy="603786"/>
          </a:xfrm>
          <a:custGeom>
            <a:avLst/>
            <a:gdLst/>
            <a:ahLst/>
            <a:cxnLst/>
            <a:rect l="l" t="t" r="r" b="b"/>
            <a:pathLst>
              <a:path w="3150189" h="905679" extrusionOk="0">
                <a:moveTo>
                  <a:pt x="0" y="0"/>
                </a:moveTo>
                <a:lnTo>
                  <a:pt x="3150190" y="0"/>
                </a:lnTo>
                <a:lnTo>
                  <a:pt x="3150190" y="905679"/>
                </a:lnTo>
                <a:lnTo>
                  <a:pt x="0" y="905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9021705" y="2341571"/>
            <a:ext cx="2100126" cy="603786"/>
          </a:xfrm>
          <a:custGeom>
            <a:avLst/>
            <a:gdLst/>
            <a:ahLst/>
            <a:cxnLst/>
            <a:rect l="l" t="t" r="r" b="b"/>
            <a:pathLst>
              <a:path w="3150189" h="905679" extrusionOk="0">
                <a:moveTo>
                  <a:pt x="0" y="0"/>
                </a:moveTo>
                <a:lnTo>
                  <a:pt x="3150189" y="0"/>
                </a:lnTo>
                <a:lnTo>
                  <a:pt x="3150189" y="905679"/>
                </a:lnTo>
                <a:lnTo>
                  <a:pt x="0" y="905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9943958" y="4686319"/>
            <a:ext cx="1785762" cy="513407"/>
          </a:xfrm>
          <a:custGeom>
            <a:avLst/>
            <a:gdLst/>
            <a:ahLst/>
            <a:cxnLst/>
            <a:rect l="l" t="t" r="r" b="b"/>
            <a:pathLst>
              <a:path w="2678643" h="770110" extrusionOk="0">
                <a:moveTo>
                  <a:pt x="0" y="0"/>
                </a:moveTo>
                <a:lnTo>
                  <a:pt x="2678643" y="0"/>
                </a:lnTo>
                <a:lnTo>
                  <a:pt x="2678643" y="770110"/>
                </a:lnTo>
                <a:lnTo>
                  <a:pt x="0" y="770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10477868" y="3971708"/>
            <a:ext cx="1570929" cy="470489"/>
          </a:xfrm>
          <a:custGeom>
            <a:avLst/>
            <a:gdLst/>
            <a:ahLst/>
            <a:cxnLst/>
            <a:rect l="l" t="t" r="r" b="b"/>
            <a:pathLst>
              <a:path w="2092171" h="601499" extrusionOk="0">
                <a:moveTo>
                  <a:pt x="0" y="0"/>
                </a:moveTo>
                <a:lnTo>
                  <a:pt x="2092171" y="0"/>
                </a:lnTo>
                <a:lnTo>
                  <a:pt x="2092171" y="601499"/>
                </a:lnTo>
                <a:lnTo>
                  <a:pt x="0" y="601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7242432" y="6001538"/>
            <a:ext cx="2100126" cy="603786"/>
          </a:xfrm>
          <a:custGeom>
            <a:avLst/>
            <a:gdLst/>
            <a:ahLst/>
            <a:cxnLst/>
            <a:rect l="l" t="t" r="r" b="b"/>
            <a:pathLst>
              <a:path w="3150189" h="905679" extrusionOk="0">
                <a:moveTo>
                  <a:pt x="0" y="0"/>
                </a:moveTo>
                <a:lnTo>
                  <a:pt x="3150189" y="0"/>
                </a:lnTo>
                <a:lnTo>
                  <a:pt x="3150189" y="905680"/>
                </a:lnTo>
                <a:lnTo>
                  <a:pt x="0" y="905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0190146" y="5855948"/>
            <a:ext cx="1570929" cy="632504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85800" y="2978150"/>
            <a:ext cx="46647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4" b="1">
                <a:solidFill>
                  <a:srgbClr val="45484A"/>
                </a:solidFill>
                <a:latin typeface="Poppins"/>
                <a:ea typeface="Poppins"/>
                <a:cs typeface="Poppins"/>
                <a:sym typeface="Poppins"/>
              </a:rPr>
              <a:t>PLATAFORMAS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7760671" y="3827852"/>
            <a:ext cx="762607" cy="25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3" b="1">
                <a:solidFill>
                  <a:srgbClr val="494F56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Business Intelligence</a:t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7321729" y="464527"/>
            <a:ext cx="1573784" cy="36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Gestión Documental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5221603" y="2426355"/>
            <a:ext cx="1573784" cy="36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Renta Inmobiliaria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9227194" y="2429403"/>
            <a:ext cx="1573784" cy="36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Gestión</a:t>
            </a:r>
            <a:endParaRPr sz="1393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Comercial</a:t>
            </a:r>
            <a:endParaRPr sz="1393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10118688" y="4762905"/>
            <a:ext cx="1338207" cy="32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2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Portal de propietarios</a:t>
            </a:r>
            <a:endParaRPr sz="139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10614342" y="4097446"/>
            <a:ext cx="1258307" cy="2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65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CRM Inmobiliario</a:t>
            </a:r>
            <a:endParaRPr sz="139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7447921" y="6089370"/>
            <a:ext cx="1573784" cy="36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Postventa</a:t>
            </a:r>
            <a:endParaRPr sz="1393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Inmobiliaria</a:t>
            </a:r>
            <a:endParaRPr sz="1393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3"/>
          <p:cNvSpPr/>
          <p:nvPr/>
        </p:nvSpPr>
        <p:spPr>
          <a:xfrm rot="-8962016">
            <a:off x="10658431" y="-1302851"/>
            <a:ext cx="3604205" cy="2743200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7" y="0"/>
                </a:lnTo>
                <a:lnTo>
                  <a:pt x="5406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-1364523" y="5490507"/>
            <a:ext cx="3608710" cy="2746629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6" y="0"/>
                </a:lnTo>
                <a:lnTo>
                  <a:pt x="5406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/>
          <p:nvPr/>
        </p:nvSpPr>
        <p:spPr>
          <a:xfrm>
            <a:off x="10190146" y="5855948"/>
            <a:ext cx="1570929" cy="632504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 rot="-8962016">
            <a:off x="10658431" y="-1302851"/>
            <a:ext cx="3604205" cy="2743200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7" y="0"/>
                </a:lnTo>
                <a:lnTo>
                  <a:pt x="5406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0" y="-282685"/>
            <a:ext cx="12192000" cy="5976336"/>
          </a:xfrm>
          <a:custGeom>
            <a:avLst/>
            <a:gdLst/>
            <a:ahLst/>
            <a:cxnLst/>
            <a:rect l="l" t="t" r="r" b="b"/>
            <a:pathLst>
              <a:path w="18288000" h="8964504" extrusionOk="0">
                <a:moveTo>
                  <a:pt x="0" y="0"/>
                </a:moveTo>
                <a:lnTo>
                  <a:pt x="18288000" y="0"/>
                </a:lnTo>
                <a:lnTo>
                  <a:pt x="18288000" y="8964504"/>
                </a:lnTo>
                <a:lnTo>
                  <a:pt x="0" y="8964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89" b="-1459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437579" y="2637750"/>
            <a:ext cx="957098" cy="957098"/>
          </a:xfrm>
          <a:custGeom>
            <a:avLst/>
            <a:gdLst/>
            <a:ahLst/>
            <a:cxnLst/>
            <a:rect l="l" t="t" r="r" b="b"/>
            <a:pathLst>
              <a:path w="1435647" h="1435647" extrusionOk="0">
                <a:moveTo>
                  <a:pt x="0" y="0"/>
                </a:moveTo>
                <a:lnTo>
                  <a:pt x="1435647" y="0"/>
                </a:lnTo>
                <a:lnTo>
                  <a:pt x="1435647" y="1435646"/>
                </a:lnTo>
                <a:lnTo>
                  <a:pt x="0" y="1435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617452" y="2637750"/>
            <a:ext cx="957098" cy="957098"/>
          </a:xfrm>
          <a:custGeom>
            <a:avLst/>
            <a:gdLst/>
            <a:ahLst/>
            <a:cxnLst/>
            <a:rect l="l" t="t" r="r" b="b"/>
            <a:pathLst>
              <a:path w="1435647" h="1435647" extrusionOk="0">
                <a:moveTo>
                  <a:pt x="0" y="0"/>
                </a:moveTo>
                <a:lnTo>
                  <a:pt x="1435646" y="0"/>
                </a:lnTo>
                <a:lnTo>
                  <a:pt x="1435646" y="1435646"/>
                </a:lnTo>
                <a:lnTo>
                  <a:pt x="0" y="1435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122660" y="5490507"/>
            <a:ext cx="989583" cy="957098"/>
          </a:xfrm>
          <a:custGeom>
            <a:avLst/>
            <a:gdLst/>
            <a:ahLst/>
            <a:cxnLst/>
            <a:rect l="l" t="t" r="r" b="b"/>
            <a:pathLst>
              <a:path w="1484374" h="1435647" extrusionOk="0">
                <a:moveTo>
                  <a:pt x="0" y="0"/>
                </a:moveTo>
                <a:lnTo>
                  <a:pt x="1484374" y="0"/>
                </a:lnTo>
                <a:lnTo>
                  <a:pt x="1484374" y="1435647"/>
                </a:lnTo>
                <a:lnTo>
                  <a:pt x="0" y="1435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590" b="-159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-1364523" y="5490507"/>
            <a:ext cx="3604205" cy="2743200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6" y="0"/>
                </a:lnTo>
                <a:lnTo>
                  <a:pt x="5406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"/>
          <p:cNvSpPr/>
          <p:nvPr/>
        </p:nvSpPr>
        <p:spPr>
          <a:xfrm rot="-8957670">
            <a:off x="10664333" y="-1299674"/>
            <a:ext cx="3599790" cy="2739840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7" y="0"/>
                </a:lnTo>
                <a:lnTo>
                  <a:pt x="5406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1"/>
          <p:cNvSpPr/>
          <p:nvPr/>
        </p:nvSpPr>
        <p:spPr>
          <a:xfrm>
            <a:off x="-1364523" y="5490507"/>
            <a:ext cx="3608710" cy="2746629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6" y="0"/>
                </a:lnTo>
                <a:lnTo>
                  <a:pt x="5406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1"/>
          <p:cNvSpPr txBox="1"/>
          <p:nvPr/>
        </p:nvSpPr>
        <p:spPr>
          <a:xfrm>
            <a:off x="435180" y="3009223"/>
            <a:ext cx="10515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4800"/>
              <a:buFont typeface="Avenir"/>
              <a:buNone/>
            </a:pPr>
            <a:r>
              <a:rPr lang="en-US" sz="48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Indicadores</a:t>
            </a:r>
            <a:r>
              <a:rPr lang="en-US" sz="48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sectoriales</a:t>
            </a:r>
            <a:r>
              <a:rPr lang="en-US" sz="48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4800"/>
              <a:buFont typeface="Avenir"/>
              <a:buNone/>
            </a:pPr>
            <a:r>
              <a:rPr lang="en-US" sz="48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del mercado </a:t>
            </a:r>
            <a:r>
              <a:rPr lang="en-US" sz="48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inmobiliario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10190146" y="5855948"/>
            <a:ext cx="1572893" cy="633295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/>
          <p:nvPr/>
        </p:nvSpPr>
        <p:spPr>
          <a:xfrm>
            <a:off x="369403" y="699093"/>
            <a:ext cx="805430" cy="45719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696105" y="954135"/>
            <a:ext cx="2666222" cy="1224000"/>
            <a:chOff x="722015" y="2305972"/>
            <a:chExt cx="1743075" cy="1258383"/>
          </a:xfrm>
        </p:grpSpPr>
        <p:sp>
          <p:nvSpPr>
            <p:cNvPr id="179" name="Google Shape;179;p6"/>
            <p:cNvSpPr/>
            <p:nvPr/>
          </p:nvSpPr>
          <p:spPr>
            <a:xfrm>
              <a:off x="722015" y="2591908"/>
              <a:ext cx="1743075" cy="972447"/>
            </a:xfrm>
            <a:prstGeom prst="roundRect">
              <a:avLst>
                <a:gd name="adj" fmla="val 11458"/>
              </a:avLst>
            </a:prstGeom>
            <a:solidFill>
              <a:schemeClr val="l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4449"/>
                  </a:solidFill>
                  <a:latin typeface="Arial"/>
                  <a:ea typeface="Arial"/>
                  <a:cs typeface="Arial"/>
                  <a:sym typeface="Arial"/>
                </a:rPr>
                <a:t>150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722015" y="2305972"/>
              <a:ext cx="1743075" cy="53599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3536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INMOBILIARIAS</a:t>
              </a:r>
              <a:endParaRPr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6"/>
          <p:cNvGrpSpPr/>
          <p:nvPr/>
        </p:nvGrpSpPr>
        <p:grpSpPr>
          <a:xfrm>
            <a:off x="696105" y="2371466"/>
            <a:ext cx="2666222" cy="1224000"/>
            <a:chOff x="722015" y="2305972"/>
            <a:chExt cx="1743075" cy="1258383"/>
          </a:xfrm>
        </p:grpSpPr>
        <p:sp>
          <p:nvSpPr>
            <p:cNvPr id="182" name="Google Shape;182;p6"/>
            <p:cNvSpPr/>
            <p:nvPr/>
          </p:nvSpPr>
          <p:spPr>
            <a:xfrm>
              <a:off x="722015" y="2591908"/>
              <a:ext cx="1743075" cy="972447"/>
            </a:xfrm>
            <a:prstGeom prst="roundRect">
              <a:avLst>
                <a:gd name="adj" fmla="val 11458"/>
              </a:avLst>
            </a:prstGeom>
            <a:solidFill>
              <a:schemeClr val="l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4449"/>
                  </a:solidFill>
                  <a:latin typeface="Arial"/>
                  <a:ea typeface="Arial"/>
                  <a:cs typeface="Arial"/>
                  <a:sym typeface="Arial"/>
                </a:rPr>
                <a:t>1.078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722015" y="2305972"/>
              <a:ext cx="1743075" cy="53599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3536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PROYECTOS</a:t>
              </a:r>
              <a:endParaRPr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6"/>
          <p:cNvSpPr txBox="1"/>
          <p:nvPr/>
        </p:nvSpPr>
        <p:spPr>
          <a:xfrm>
            <a:off x="498724" y="6473611"/>
            <a:ext cx="574357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*Solo leads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capturados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Medios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Digitales</a:t>
            </a:r>
            <a:endParaRPr sz="1400" i="1" dirty="0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6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4199" y="6022672"/>
            <a:ext cx="622019" cy="398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6"/>
          <p:cNvGrpSpPr/>
          <p:nvPr/>
        </p:nvGrpSpPr>
        <p:grpSpPr>
          <a:xfrm>
            <a:off x="704404" y="3788798"/>
            <a:ext cx="2666223" cy="2627014"/>
            <a:chOff x="704404" y="4683289"/>
            <a:chExt cx="2666223" cy="2627014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704404" y="4683289"/>
              <a:ext cx="2666223" cy="2627014"/>
              <a:chOff x="722015" y="2305972"/>
              <a:chExt cx="1743075" cy="1056353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722015" y="2305972"/>
                <a:ext cx="1743075" cy="1056353"/>
              </a:xfrm>
              <a:prstGeom prst="roundRect">
                <a:avLst>
                  <a:gd name="adj" fmla="val 6265"/>
                </a:avLst>
              </a:prstGeom>
              <a:solidFill>
                <a:schemeClr val="l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44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722015" y="2305972"/>
                <a:ext cx="1743000" cy="183600"/>
              </a:xfrm>
              <a:prstGeom prst="round2SameRect">
                <a:avLst>
                  <a:gd name="adj1" fmla="val 29174"/>
                  <a:gd name="adj2" fmla="val 0"/>
                </a:avLst>
              </a:prstGeom>
              <a:solidFill>
                <a:srgbClr val="F3536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TIPO PRODUCTO</a:t>
                </a:r>
                <a:endParaRPr sz="1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aphicFrame>
          <p:nvGraphicFramePr>
            <p:cNvPr id="192" name="Google Shape;192;p6"/>
            <p:cNvGraphicFramePr/>
            <p:nvPr>
              <p:extLst>
                <p:ext uri="{D42A27DB-BD31-4B8C-83A1-F6EECF244321}">
                  <p14:modId xmlns:p14="http://schemas.microsoft.com/office/powerpoint/2010/main" val="2213207433"/>
                </p:ext>
              </p:extLst>
            </p:nvPr>
          </p:nvGraphicFramePr>
          <p:xfrm>
            <a:off x="969742" y="5505414"/>
            <a:ext cx="2135546" cy="14681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93" name="Google Shape;193;p6" descr="Home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69751" y="5246021"/>
              <a:ext cx="535537" cy="515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6" descr="Building with solid fill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00381" y="6526423"/>
              <a:ext cx="538550" cy="5790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6"/>
          <p:cNvSpPr txBox="1"/>
          <p:nvPr/>
        </p:nvSpPr>
        <p:spPr>
          <a:xfrm>
            <a:off x="369405" y="107904"/>
            <a:ext cx="10515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4800"/>
              <a:buFont typeface="Avenir"/>
              <a:buNone/>
            </a:pPr>
            <a:r>
              <a:rPr lang="en-US" sz="48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Origen de la </a:t>
            </a:r>
            <a:r>
              <a:rPr lang="en-US" sz="48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muestra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7" name="Google Shape;197;p6"/>
          <p:cNvPicPr preferRelativeResize="0"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94" b="5544"/>
          <a:stretch/>
        </p:blipFill>
        <p:spPr>
          <a:xfrm>
            <a:off x="5453187" y="801102"/>
            <a:ext cx="4126367" cy="605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>
          <a:extLst>
            <a:ext uri="{FF2B5EF4-FFF2-40B4-BE49-F238E27FC236}">
              <a16:creationId xmlns:a16="http://schemas.microsoft.com/office/drawing/2014/main" id="{E421189B-EE00-398A-9D95-BA1DC0241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23b915d5f_0_47">
            <a:extLst>
              <a:ext uri="{FF2B5EF4-FFF2-40B4-BE49-F238E27FC236}">
                <a16:creationId xmlns:a16="http://schemas.microsoft.com/office/drawing/2014/main" id="{1174FB59-ADD1-3FBA-D7F9-45FFF80AB785}"/>
              </a:ext>
            </a:extLst>
          </p:cNvPr>
          <p:cNvSpPr/>
          <p:nvPr/>
        </p:nvSpPr>
        <p:spPr>
          <a:xfrm>
            <a:off x="369403" y="699093"/>
            <a:ext cx="805500" cy="45600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g3123b915d5f_0_47">
            <a:extLst>
              <a:ext uri="{FF2B5EF4-FFF2-40B4-BE49-F238E27FC236}">
                <a16:creationId xmlns:a16="http://schemas.microsoft.com/office/drawing/2014/main" id="{F464ADDA-8464-3305-E220-3318774335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4199" y="6022672"/>
            <a:ext cx="622019" cy="39809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123b915d5f_0_47">
            <a:extLst>
              <a:ext uri="{FF2B5EF4-FFF2-40B4-BE49-F238E27FC236}">
                <a16:creationId xmlns:a16="http://schemas.microsoft.com/office/drawing/2014/main" id="{2276D705-E50C-3ADD-EF99-BC46C657DDB7}"/>
              </a:ext>
            </a:extLst>
          </p:cNvPr>
          <p:cNvSpPr txBox="1"/>
          <p:nvPr/>
        </p:nvSpPr>
        <p:spPr>
          <a:xfrm>
            <a:off x="369405" y="107904"/>
            <a:ext cx="10515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4800"/>
              <a:buFont typeface="Avenir"/>
              <a:buNone/>
            </a:pPr>
            <a:r>
              <a:rPr lang="en-US" sz="4800" b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Origen de la muestra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9" name="Google Shape;209;g3123b915d5f_0_47">
            <a:extLst>
              <a:ext uri="{FF2B5EF4-FFF2-40B4-BE49-F238E27FC236}">
                <a16:creationId xmlns:a16="http://schemas.microsoft.com/office/drawing/2014/main" id="{70A01497-3380-9C63-2952-12840BC0A97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l="633" t="16890" r="8657" b="-1315"/>
          <a:stretch/>
        </p:blipFill>
        <p:spPr>
          <a:xfrm>
            <a:off x="512396" y="957992"/>
            <a:ext cx="5269839" cy="546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123b915d5f_0_47">
            <a:extLst>
              <a:ext uri="{FF2B5EF4-FFF2-40B4-BE49-F238E27FC236}">
                <a16:creationId xmlns:a16="http://schemas.microsoft.com/office/drawing/2014/main" id="{3249B6EA-557B-C202-8F05-CAE7FF7D5A9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rcRect l="350" t="17731" r="-1" b="924"/>
          <a:stretch/>
        </p:blipFill>
        <p:spPr>
          <a:xfrm>
            <a:off x="6000924" y="1056012"/>
            <a:ext cx="5496910" cy="52626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79FB61-56BF-CD29-5A97-8F9D63A55557}"/>
              </a:ext>
            </a:extLst>
          </p:cNvPr>
          <p:cNvSpPr txBox="1"/>
          <p:nvPr/>
        </p:nvSpPr>
        <p:spPr>
          <a:xfrm>
            <a:off x="0" y="6550223"/>
            <a:ext cx="719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* Participación por comuna desde datos extraídos de la plataforma comercial de PlanOK</a:t>
            </a:r>
          </a:p>
        </p:txBody>
      </p:sp>
      <p:pic>
        <p:nvPicPr>
          <p:cNvPr id="5" name="Google Shape;185;p6" descr="Icon&#10;&#10;Description automatically generated with medium confidence">
            <a:extLst>
              <a:ext uri="{FF2B5EF4-FFF2-40B4-BE49-F238E27FC236}">
                <a16:creationId xmlns:a16="http://schemas.microsoft.com/office/drawing/2014/main" id="{DC3AC503-F2BC-9D99-648B-5259971D0980}"/>
              </a:ext>
            </a:extLst>
          </p:cNvPr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6;p6">
            <a:extLst>
              <a:ext uri="{FF2B5EF4-FFF2-40B4-BE49-F238E27FC236}">
                <a16:creationId xmlns:a16="http://schemas.microsoft.com/office/drawing/2014/main" id="{A3AAAF99-5E42-CCD0-106C-627F455EC67A}"/>
              </a:ext>
            </a:extLst>
          </p:cNvPr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40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>
          <a:extLst>
            <a:ext uri="{FF2B5EF4-FFF2-40B4-BE49-F238E27FC236}">
              <a16:creationId xmlns:a16="http://schemas.microsoft.com/office/drawing/2014/main" id="{8AD41075-A5D2-AD30-7571-58AC4E75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">
            <a:extLst>
              <a:ext uri="{FF2B5EF4-FFF2-40B4-BE49-F238E27FC236}">
                <a16:creationId xmlns:a16="http://schemas.microsoft.com/office/drawing/2014/main" id="{72EEF872-8B5F-7BA0-5B31-EFBF8918D6E7}"/>
              </a:ext>
            </a:extLst>
          </p:cNvPr>
          <p:cNvSpPr/>
          <p:nvPr/>
        </p:nvSpPr>
        <p:spPr>
          <a:xfrm rot="-8957670">
            <a:off x="10664333" y="-1299674"/>
            <a:ext cx="3599790" cy="2739840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7" y="0"/>
                </a:lnTo>
                <a:lnTo>
                  <a:pt x="5406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>
            <a:extLst>
              <a:ext uri="{FF2B5EF4-FFF2-40B4-BE49-F238E27FC236}">
                <a16:creationId xmlns:a16="http://schemas.microsoft.com/office/drawing/2014/main" id="{10D63E47-D260-892E-470E-0794A5B809B0}"/>
              </a:ext>
            </a:extLst>
          </p:cNvPr>
          <p:cNvSpPr/>
          <p:nvPr/>
        </p:nvSpPr>
        <p:spPr>
          <a:xfrm>
            <a:off x="-1364523" y="5490507"/>
            <a:ext cx="3608710" cy="2746629"/>
          </a:xfrm>
          <a:custGeom>
            <a:avLst/>
            <a:gdLst/>
            <a:ahLst/>
            <a:cxnLst/>
            <a:rect l="l" t="t" r="r" b="b"/>
            <a:pathLst>
              <a:path w="5406307" h="4114800" extrusionOk="0">
                <a:moveTo>
                  <a:pt x="0" y="0"/>
                </a:moveTo>
                <a:lnTo>
                  <a:pt x="5406306" y="0"/>
                </a:lnTo>
                <a:lnTo>
                  <a:pt x="5406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>
            <a:extLst>
              <a:ext uri="{FF2B5EF4-FFF2-40B4-BE49-F238E27FC236}">
                <a16:creationId xmlns:a16="http://schemas.microsoft.com/office/drawing/2014/main" id="{BBBE7C7B-8421-8C9C-9AE1-280FD248E270}"/>
              </a:ext>
            </a:extLst>
          </p:cNvPr>
          <p:cNvSpPr txBox="1"/>
          <p:nvPr/>
        </p:nvSpPr>
        <p:spPr>
          <a:xfrm>
            <a:off x="460992" y="3110550"/>
            <a:ext cx="10515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4800"/>
              <a:buFont typeface="Avenir"/>
              <a:buNone/>
            </a:pPr>
            <a:r>
              <a:rPr lang="en-US" sz="48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Contactos</a:t>
            </a:r>
            <a:r>
              <a:rPr lang="en-US" sz="48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4800" b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 Medio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3200"/>
              <a:buFont typeface="Avenir"/>
              <a:buNone/>
            </a:pPr>
            <a:r>
              <a:rPr lang="en-US" sz="3000" i="1" dirty="0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en-US" sz="3000" i="1" dirty="0" err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llegada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17">
            <a:extLst>
              <a:ext uri="{FF2B5EF4-FFF2-40B4-BE49-F238E27FC236}">
                <a16:creationId xmlns:a16="http://schemas.microsoft.com/office/drawing/2014/main" id="{79931713-0A4C-6144-029B-D8EF5A976D1D}"/>
              </a:ext>
            </a:extLst>
          </p:cNvPr>
          <p:cNvSpPr/>
          <p:nvPr/>
        </p:nvSpPr>
        <p:spPr>
          <a:xfrm>
            <a:off x="10190146" y="5855948"/>
            <a:ext cx="1572893" cy="633295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78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7806B84F-0544-8C77-B7EC-8894CDDB1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23b915d5f_0_17">
            <a:extLst>
              <a:ext uri="{FF2B5EF4-FFF2-40B4-BE49-F238E27FC236}">
                <a16:creationId xmlns:a16="http://schemas.microsoft.com/office/drawing/2014/main" id="{C26F784F-B3CE-4528-512D-A3EE2841EE2B}"/>
              </a:ext>
            </a:extLst>
          </p:cNvPr>
          <p:cNvSpPr/>
          <p:nvPr/>
        </p:nvSpPr>
        <p:spPr>
          <a:xfrm>
            <a:off x="369402" y="699092"/>
            <a:ext cx="1141341" cy="45719"/>
          </a:xfrm>
          <a:prstGeom prst="rect">
            <a:avLst/>
          </a:prstGeom>
          <a:solidFill>
            <a:srgbClr val="B71B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g3123b915d5f_0_17">
            <a:extLst>
              <a:ext uri="{FF2B5EF4-FFF2-40B4-BE49-F238E27FC236}">
                <a16:creationId xmlns:a16="http://schemas.microsoft.com/office/drawing/2014/main" id="{F1F7A271-A6D8-69EA-49B4-B777839CB5A5}"/>
              </a:ext>
            </a:extLst>
          </p:cNvPr>
          <p:cNvGrpSpPr/>
          <p:nvPr/>
        </p:nvGrpSpPr>
        <p:grpSpPr>
          <a:xfrm>
            <a:off x="428961" y="929484"/>
            <a:ext cx="11012469" cy="5620732"/>
            <a:chOff x="722015" y="2305972"/>
            <a:chExt cx="1743000" cy="1056300"/>
          </a:xfrm>
        </p:grpSpPr>
        <p:sp>
          <p:nvSpPr>
            <p:cNvPr id="218" name="Google Shape;218;g3123b915d5f_0_17">
              <a:extLst>
                <a:ext uri="{FF2B5EF4-FFF2-40B4-BE49-F238E27FC236}">
                  <a16:creationId xmlns:a16="http://schemas.microsoft.com/office/drawing/2014/main" id="{FBDAD3EF-BFD3-FF81-8C2C-9FFB59D72866}"/>
                </a:ext>
              </a:extLst>
            </p:cNvPr>
            <p:cNvSpPr/>
            <p:nvPr/>
          </p:nvSpPr>
          <p:spPr>
            <a:xfrm>
              <a:off x="722015" y="2305972"/>
              <a:ext cx="1743000" cy="1056300"/>
            </a:xfrm>
            <a:prstGeom prst="roundRect">
              <a:avLst>
                <a:gd name="adj" fmla="val 3727"/>
              </a:avLst>
            </a:prstGeom>
            <a:solidFill>
              <a:schemeClr val="l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3123b915d5f_0_17">
              <a:extLst>
                <a:ext uri="{FF2B5EF4-FFF2-40B4-BE49-F238E27FC236}">
                  <a16:creationId xmlns:a16="http://schemas.microsoft.com/office/drawing/2014/main" id="{64092169-5238-D1CE-932C-D486933CADB6}"/>
                </a:ext>
              </a:extLst>
            </p:cNvPr>
            <p:cNvSpPr/>
            <p:nvPr/>
          </p:nvSpPr>
          <p:spPr>
            <a:xfrm>
              <a:off x="722015" y="2305972"/>
              <a:ext cx="1743000" cy="87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C92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LEADS POR MEDIO DE LLEGADA*</a:t>
              </a:r>
              <a:endParaRPr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g3123b915d5f_0_17">
            <a:extLst>
              <a:ext uri="{FF2B5EF4-FFF2-40B4-BE49-F238E27FC236}">
                <a16:creationId xmlns:a16="http://schemas.microsoft.com/office/drawing/2014/main" id="{C6A426B2-FA46-2F42-5F7C-8FB0D52EA6DD}"/>
              </a:ext>
            </a:extLst>
          </p:cNvPr>
          <p:cNvSpPr txBox="1"/>
          <p:nvPr/>
        </p:nvSpPr>
        <p:spPr>
          <a:xfrm>
            <a:off x="-1" y="6550223"/>
            <a:ext cx="66151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*Solo leads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capturados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Medios</a:t>
            </a:r>
            <a:r>
              <a:rPr lang="en-US" sz="1400" i="1" dirty="0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 err="1">
                <a:solidFill>
                  <a:srgbClr val="414449"/>
                </a:solidFill>
                <a:latin typeface="Arial"/>
                <a:ea typeface="Arial"/>
                <a:cs typeface="Arial"/>
                <a:sym typeface="Arial"/>
              </a:rPr>
              <a:t>Digitales</a:t>
            </a:r>
            <a:endParaRPr sz="1400" i="1" dirty="0">
              <a:solidFill>
                <a:srgbClr val="4144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3123b915d5f_0_17">
            <a:extLst>
              <a:ext uri="{FF2B5EF4-FFF2-40B4-BE49-F238E27FC236}">
                <a16:creationId xmlns:a16="http://schemas.microsoft.com/office/drawing/2014/main" id="{81C3F94A-499B-AB47-7349-8EB9D4AE67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898" y="1391785"/>
            <a:ext cx="10008593" cy="516385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123b915d5f_0_17">
            <a:extLst>
              <a:ext uri="{FF2B5EF4-FFF2-40B4-BE49-F238E27FC236}">
                <a16:creationId xmlns:a16="http://schemas.microsoft.com/office/drawing/2014/main" id="{7F5856C2-292B-DCC3-A346-4A1E5FEFCDA6}"/>
              </a:ext>
            </a:extLst>
          </p:cNvPr>
          <p:cNvSpPr txBox="1"/>
          <p:nvPr/>
        </p:nvSpPr>
        <p:spPr>
          <a:xfrm>
            <a:off x="369405" y="107904"/>
            <a:ext cx="10515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449"/>
              </a:buClr>
              <a:buSzPts val="4800"/>
              <a:buFont typeface="Avenir"/>
              <a:buNone/>
            </a:pPr>
            <a:r>
              <a:rPr lang="en-US" sz="4800" b="1">
                <a:solidFill>
                  <a:srgbClr val="414449"/>
                </a:solidFill>
                <a:latin typeface="Poppins"/>
                <a:ea typeface="Poppins"/>
                <a:cs typeface="Poppins"/>
                <a:sym typeface="Poppins"/>
              </a:rPr>
              <a:t>Medios de llegada digitales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Google Shape;185;p6" descr="Icon&#10;&#10;Description automatically generated with medium confidence">
            <a:extLst>
              <a:ext uri="{FF2B5EF4-FFF2-40B4-BE49-F238E27FC236}">
                <a16:creationId xmlns:a16="http://schemas.microsoft.com/office/drawing/2014/main" id="{82C8C11A-D0EC-94B3-90C2-04FC381AD0A3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5"/>
          <a:stretch/>
        </p:blipFill>
        <p:spPr>
          <a:xfrm>
            <a:off x="11453969" y="6228330"/>
            <a:ext cx="751477" cy="6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6;p6">
            <a:extLst>
              <a:ext uri="{FF2B5EF4-FFF2-40B4-BE49-F238E27FC236}">
                <a16:creationId xmlns:a16="http://schemas.microsoft.com/office/drawing/2014/main" id="{8DD3A791-2561-6BBA-A73A-B45B0EB35DD7}"/>
              </a:ext>
            </a:extLst>
          </p:cNvPr>
          <p:cNvSpPr/>
          <p:nvPr/>
        </p:nvSpPr>
        <p:spPr>
          <a:xfrm>
            <a:off x="10852829" y="48110"/>
            <a:ext cx="1290011" cy="529573"/>
          </a:xfrm>
          <a:custGeom>
            <a:avLst/>
            <a:gdLst/>
            <a:ahLst/>
            <a:cxnLst/>
            <a:rect l="l" t="t" r="r" b="b"/>
            <a:pathLst>
              <a:path w="2356394" h="948756" extrusionOk="0">
                <a:moveTo>
                  <a:pt x="0" y="0"/>
                </a:moveTo>
                <a:lnTo>
                  <a:pt x="2356394" y="0"/>
                </a:lnTo>
                <a:lnTo>
                  <a:pt x="2356394" y="948756"/>
                </a:lnTo>
                <a:lnTo>
                  <a:pt x="0" y="948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308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619</Words>
  <Application>Microsoft Macintosh PowerPoint</Application>
  <PresentationFormat>Widescreen</PresentationFormat>
  <Paragraphs>136</Paragraphs>
  <Slides>28</Slides>
  <Notes>28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Play</vt:lpstr>
      <vt:lpstr>Poppins Black</vt:lpstr>
      <vt:lpstr>Poppins</vt:lpstr>
      <vt:lpstr>Arial</vt:lpstr>
      <vt:lpstr>Poppins SemiBold</vt:lpstr>
      <vt:lpstr>Open Sans ExtraBold</vt:lpstr>
      <vt:lpstr>Avenir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 Cuatro</dc:creator>
  <cp:lastModifiedBy>Juano Troncoso</cp:lastModifiedBy>
  <cp:revision>9</cp:revision>
  <dcterms:created xsi:type="dcterms:W3CDTF">2024-07-27T18:19:29Z</dcterms:created>
  <dcterms:modified xsi:type="dcterms:W3CDTF">2024-11-06T13:33:43Z</dcterms:modified>
</cp:coreProperties>
</file>